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58" r:id="rId5"/>
    <p:sldId id="306" r:id="rId6"/>
    <p:sldId id="328" r:id="rId7"/>
    <p:sldId id="329" r:id="rId8"/>
    <p:sldId id="330" r:id="rId9"/>
    <p:sldId id="331" r:id="rId10"/>
    <p:sldId id="332" r:id="rId11"/>
    <p:sldId id="307" r:id="rId12"/>
    <p:sldId id="337" r:id="rId13"/>
    <p:sldId id="349" r:id="rId14"/>
    <p:sldId id="338" r:id="rId15"/>
    <p:sldId id="339" r:id="rId16"/>
    <p:sldId id="340" r:id="rId17"/>
    <p:sldId id="311" r:id="rId18"/>
    <p:sldId id="341" r:id="rId19"/>
    <p:sldId id="313" r:id="rId20"/>
    <p:sldId id="342" r:id="rId21"/>
    <p:sldId id="333" r:id="rId22"/>
    <p:sldId id="314" r:id="rId23"/>
    <p:sldId id="343" r:id="rId24"/>
    <p:sldId id="344" r:id="rId25"/>
    <p:sldId id="345" r:id="rId26"/>
    <p:sldId id="315" r:id="rId27"/>
    <p:sldId id="346" r:id="rId28"/>
    <p:sldId id="347" r:id="rId29"/>
    <p:sldId id="348" r:id="rId30"/>
    <p:sldId id="317" r:id="rId31"/>
    <p:sldId id="351" r:id="rId32"/>
    <p:sldId id="350" r:id="rId33"/>
    <p:sldId id="319" r:id="rId34"/>
    <p:sldId id="279" r:id="rId35"/>
    <p:sldId id="352" r:id="rId36"/>
    <p:sldId id="353" r:id="rId37"/>
    <p:sldId id="326" r:id="rId38"/>
    <p:sldId id="327" r:id="rId39"/>
    <p:sldId id="354" r:id="rId40"/>
    <p:sldId id="355" r:id="rId41"/>
    <p:sldId id="356" r:id="rId42"/>
    <p:sldId id="280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43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39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51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41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9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46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988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7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9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829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BC037-BC94-4D43-BDC9-2797A2385C74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36E02-1DB3-43CA-8B84-13DF062E8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0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ame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su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z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chtdm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mir.pravo.by/games/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chtdm.by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mir.pravo.by/games/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99;/&#1057;&#1090;&#1088;&#1091;&#1082;&#1090;&#1091;&#1088;&#1072;%20.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99;/&#1057;&#1090;&#1088;&#1091;&#1082;&#1090;&#1091;&#1088;&#1072;%20.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99;/&#1057;&#1090;&#1088;&#1091;&#1082;&#1090;&#1091;&#1088;&#1072;%20.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99;/&#1057;&#1090;&#1088;&#1091;&#1082;&#1090;&#1091;&#1088;&#1072;%20.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8%D0%BF%D0%B5%D1%80%D1%81%D1%81%D1%8B%D0%BB%D0%BA%D0%B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99;/&#1057;&#1090;&#1088;&#1091;&#1082;&#1090;&#1091;&#1088;&#1072;%20.tx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47800" y="1095375"/>
            <a:ext cx="9144000" cy="2483848"/>
          </a:xfrm>
        </p:spPr>
        <p:txBody>
          <a:bodyPr>
            <a:noAutofit/>
          </a:bodyPr>
          <a:lstStyle/>
          <a:p>
            <a:r>
              <a:rPr lang="ru-RU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 в веб-конструировании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45174" y="4875648"/>
            <a:ext cx="5101652" cy="1017152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класс</a:t>
            </a:r>
          </a:p>
        </p:txBody>
      </p:sp>
    </p:spTree>
    <p:extLst>
      <p:ext uri="{BB962C8B-B14F-4D97-AF65-F5344CB8AC3E}">
        <p14:creationId xmlns:p14="http://schemas.microsoft.com/office/powerpoint/2010/main" val="419638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1276" y="804773"/>
            <a:ext cx="10285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 уроке мы…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5532" y="1589404"/>
            <a:ext cx="11800936" cy="235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7913" lvl="0" indent="-5429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ознакомимся с видами веб-сайтов ;</a:t>
            </a:r>
          </a:p>
          <a:p>
            <a:pPr marL="1077913" lvl="0" indent="-5429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структуру языка </a:t>
            </a:r>
            <a:r>
              <a:rPr lang="en-US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77913" lvl="0" indent="-5429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узнаем что такое тег, атрибут, гиперссылка.</a:t>
            </a:r>
          </a:p>
        </p:txBody>
      </p:sp>
    </p:spTree>
    <p:extLst>
      <p:ext uri="{BB962C8B-B14F-4D97-AF65-F5344CB8AC3E}">
        <p14:creationId xmlns:p14="http://schemas.microsoft.com/office/powerpoint/2010/main" val="201576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8531" y="2136338"/>
            <a:ext cx="11354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Веб-сайт</a:t>
            </a:r>
          </a:p>
        </p:txBody>
      </p:sp>
    </p:spTree>
    <p:extLst>
      <p:ext uri="{BB962C8B-B14F-4D97-AF65-F5344CB8AC3E}">
        <p14:creationId xmlns:p14="http://schemas.microsoft.com/office/powerpoint/2010/main" val="25733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9302" y="375829"/>
            <a:ext cx="115911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Веб-сайт 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 собой группу веб-страниц, связанных  между собой гиперссылками и объединенных общей  темой и оформлением.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8DE475-273A-4AA2-92F0-069407B41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02" y="2821850"/>
            <a:ext cx="5608321" cy="34747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A02D77-CB0E-48B1-93F8-539455585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220" y="2821850"/>
            <a:ext cx="5283722" cy="28428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6CF6B2-5099-40EC-81CF-788E567FD153}"/>
              </a:ext>
            </a:extLst>
          </p:cNvPr>
          <p:cNvSpPr txBox="1"/>
          <p:nvPr/>
        </p:nvSpPr>
        <p:spPr>
          <a:xfrm>
            <a:off x="6174380" y="2199003"/>
            <a:ext cx="5608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Сайт Белорусского государственного университета.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1CA0B5-5FAE-4F82-8CAA-2F0A2ED58CA3}"/>
              </a:ext>
            </a:extLst>
          </p:cNvPr>
          <p:cNvSpPr txBox="1"/>
          <p:nvPr/>
        </p:nvSpPr>
        <p:spPr>
          <a:xfrm>
            <a:off x="409301" y="2199003"/>
            <a:ext cx="5608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Сайт компании, организующей детские праздники.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92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1" y="282041"/>
            <a:ext cx="11143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веб-сайты могут быть: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3DA778-A26E-4AB2-93DF-E908FE499A37}"/>
              </a:ext>
            </a:extLst>
          </p:cNvPr>
          <p:cNvSpPr/>
          <p:nvPr/>
        </p:nvSpPr>
        <p:spPr>
          <a:xfrm>
            <a:off x="243841" y="805261"/>
            <a:ext cx="118001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Презентационные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(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сайты-визитки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  —  реклама  определенных  акций, 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  событий, продвижение конкретных технологий, сервисов или услуг.</a:t>
            </a:r>
          </a:p>
        </p:txBody>
      </p:sp>
      <p:pic>
        <p:nvPicPr>
          <p:cNvPr id="8" name="Рисунок 7">
            <a:hlinkClick r:id="rId3"/>
            <a:extLst>
              <a:ext uri="{FF2B5EF4-FFF2-40B4-BE49-F238E27FC236}">
                <a16:creationId xmlns:a16="http://schemas.microsoft.com/office/drawing/2014/main" id="{383FE7D5-E4CA-439B-A6E1-3667860A6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059" y="2190256"/>
            <a:ext cx="6805881" cy="425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32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id="{DE351457-8739-47B0-AABA-4CBA3896D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816" y="2284137"/>
            <a:ext cx="7686367" cy="40907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3DA778-A26E-4AB2-93DF-E908FE499A37}"/>
              </a:ext>
            </a:extLst>
          </p:cNvPr>
          <p:cNvSpPr/>
          <p:nvPr/>
        </p:nvSpPr>
        <p:spPr>
          <a:xfrm>
            <a:off x="243841" y="805261"/>
            <a:ext cx="116956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—  представляют компанию,  предприятие, организацию. Задача таких сайтов — создание положительного  имиджа,  а  также 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  товаров  или  услуг.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BD4F6A-8C53-4B94-87F9-4E783C9ACF19}"/>
              </a:ext>
            </a:extLst>
          </p:cNvPr>
          <p:cNvSpPr/>
          <p:nvPr/>
        </p:nvSpPr>
        <p:spPr>
          <a:xfrm>
            <a:off x="243841" y="282041"/>
            <a:ext cx="11143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веб-сайты могут быть:</a:t>
            </a:r>
          </a:p>
        </p:txBody>
      </p:sp>
    </p:spTree>
    <p:extLst>
      <p:ext uri="{BB962C8B-B14F-4D97-AF65-F5344CB8AC3E}">
        <p14:creationId xmlns:p14="http://schemas.microsoft.com/office/powerpoint/2010/main" val="399230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id="{3F0725EF-AE74-46E4-9223-03774A4EB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250" y="2250641"/>
            <a:ext cx="6666792" cy="424421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3DA778-A26E-4AB2-93DF-E908FE499A37}"/>
              </a:ext>
            </a:extLst>
          </p:cNvPr>
          <p:cNvSpPr/>
          <p:nvPr/>
        </p:nvSpPr>
        <p:spPr>
          <a:xfrm>
            <a:off x="243841" y="805261"/>
            <a:ext cx="116956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Онлайн-сервисы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—  направлены на  удовлетворение  повседневных  и 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бытовых  нужд  обычного  пользователя:  поиск  информации,  работа  с  электронной почтой и др.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927E118-1A68-429A-9F2C-32A7044B4579}"/>
              </a:ext>
            </a:extLst>
          </p:cNvPr>
          <p:cNvSpPr/>
          <p:nvPr/>
        </p:nvSpPr>
        <p:spPr>
          <a:xfrm>
            <a:off x="243841" y="282041"/>
            <a:ext cx="11143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веб-сайты могут быть:</a:t>
            </a:r>
          </a:p>
        </p:txBody>
      </p:sp>
    </p:spTree>
    <p:extLst>
      <p:ext uri="{BB962C8B-B14F-4D97-AF65-F5344CB8AC3E}">
        <p14:creationId xmlns:p14="http://schemas.microsoft.com/office/powerpoint/2010/main" val="2463541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id="{7791AA0C-98C4-451B-A4ED-9598469FB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363" y="1820174"/>
            <a:ext cx="7681273" cy="475307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3DA778-A26E-4AB2-93DF-E908FE499A37}"/>
              </a:ext>
            </a:extLst>
          </p:cNvPr>
          <p:cNvSpPr/>
          <p:nvPr/>
        </p:nvSpPr>
        <p:spPr>
          <a:xfrm>
            <a:off x="183455" y="805261"/>
            <a:ext cx="116956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  магазины 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  ориентированы на получение прибыли от 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 товаров.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5F02A1-4CFE-43F3-A420-89297CC6A71A}"/>
              </a:ext>
            </a:extLst>
          </p:cNvPr>
          <p:cNvSpPr/>
          <p:nvPr/>
        </p:nvSpPr>
        <p:spPr>
          <a:xfrm>
            <a:off x="243841" y="282041"/>
            <a:ext cx="11143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веб-сайты могут быть:</a:t>
            </a:r>
          </a:p>
        </p:txBody>
      </p:sp>
    </p:spTree>
    <p:extLst>
      <p:ext uri="{BB962C8B-B14F-4D97-AF65-F5344CB8AC3E}">
        <p14:creationId xmlns:p14="http://schemas.microsoft.com/office/powerpoint/2010/main" val="1653575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171" y="284383"/>
            <a:ext cx="12017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  веб-сайтов  в  зависимости  от технологии создания: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099339-5873-4CCB-9732-7970EB974223}"/>
              </a:ext>
            </a:extLst>
          </p:cNvPr>
          <p:cNvSpPr/>
          <p:nvPr/>
        </p:nvSpPr>
        <p:spPr>
          <a:xfrm>
            <a:off x="383915" y="1478419"/>
            <a:ext cx="53644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  хранятся  на  сервере  и  отображаются  в  браузер в одном и том же виде.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— полностью или частично  генерируются  на сервере или в браузере в процессе исполнения запроса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</a:t>
            </a:r>
          </a:p>
        </p:txBody>
      </p:sp>
      <p:pic>
        <p:nvPicPr>
          <p:cNvPr id="6" name="Рисунок 5">
            <a:hlinkClick r:id="rId3"/>
            <a:extLst>
              <a:ext uri="{FF2B5EF4-FFF2-40B4-BE49-F238E27FC236}">
                <a16:creationId xmlns:a16="http://schemas.microsoft.com/office/drawing/2014/main" id="{3D009D53-032A-4778-A036-91460AFAF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49" y="807602"/>
            <a:ext cx="3869681" cy="2621397"/>
          </a:xfrm>
          <a:prstGeom prst="rect">
            <a:avLst/>
          </a:prstGeom>
        </p:spPr>
      </p:pic>
      <p:pic>
        <p:nvPicPr>
          <p:cNvPr id="9" name="Рисунок 8">
            <a:hlinkClick r:id="rId5"/>
            <a:extLst>
              <a:ext uri="{FF2B5EF4-FFF2-40B4-BE49-F238E27FC236}">
                <a16:creationId xmlns:a16="http://schemas.microsoft.com/office/drawing/2014/main" id="{F72F2247-9A2E-40F4-8C9A-C4E35FB6B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249" y="3679022"/>
            <a:ext cx="3911124" cy="262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92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171" y="268637"/>
            <a:ext cx="120178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  взаимодействию  пользователя с  ресурсами  веб-страниц  веб-сайты 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 разделить на: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099339-5873-4CCB-9732-7970EB974223}"/>
              </a:ext>
            </a:extLst>
          </p:cNvPr>
          <p:cNvSpPr/>
          <p:nvPr/>
        </p:nvSpPr>
        <p:spPr>
          <a:xfrm>
            <a:off x="461553" y="1566134"/>
            <a:ext cx="53644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1.   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—  информацию  на таких  сайтах  можно  только  просматривать.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2.  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—  пользователь имеет возможность обмениваться данными  с  сервером,  участвовать  в  интерактивном диалоге</a:t>
            </a:r>
          </a:p>
        </p:txBody>
      </p:sp>
      <p:pic>
        <p:nvPicPr>
          <p:cNvPr id="10" name="Рисунок 9">
            <a:hlinkClick r:id="rId3"/>
            <a:extLst>
              <a:ext uri="{FF2B5EF4-FFF2-40B4-BE49-F238E27FC236}">
                <a16:creationId xmlns:a16="http://schemas.microsoft.com/office/drawing/2014/main" id="{238308E7-A24B-4096-8874-5D6559B4F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49" y="807602"/>
            <a:ext cx="3869681" cy="2621397"/>
          </a:xfrm>
          <a:prstGeom prst="rect">
            <a:avLst/>
          </a:prstGeom>
        </p:spPr>
      </p:pic>
      <p:pic>
        <p:nvPicPr>
          <p:cNvPr id="11" name="Рисунок 10">
            <a:hlinkClick r:id="rId5"/>
            <a:extLst>
              <a:ext uri="{FF2B5EF4-FFF2-40B4-BE49-F238E27FC236}">
                <a16:creationId xmlns:a16="http://schemas.microsoft.com/office/drawing/2014/main" id="{FA1AD3E9-FDBF-4959-A446-595CE9F1C8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249" y="3679022"/>
            <a:ext cx="3911124" cy="262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4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6120" y="2097457"/>
            <a:ext cx="11354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гипертекстовой</a:t>
            </a:r>
          </a:p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разметки документа HTML.</a:t>
            </a:r>
          </a:p>
        </p:txBody>
      </p:sp>
    </p:spTree>
    <p:extLst>
      <p:ext uri="{BB962C8B-B14F-4D97-AF65-F5344CB8AC3E}">
        <p14:creationId xmlns:p14="http://schemas.microsoft.com/office/powerpoint/2010/main" val="407199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9745" y="1572457"/>
            <a:ext cx="69464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Веб-страница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гипертекстовый документ, созданный на языке HTML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 </a:t>
            </a:r>
            <a:r>
              <a:rPr lang="ru-RU" sz="36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разметки гипертекста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  </a:t>
            </a:r>
          </a:p>
        </p:txBody>
      </p:sp>
      <p:pic>
        <p:nvPicPr>
          <p:cNvPr id="1026" name="Picture 2" descr="Web-страницы и Web-сайты. 8 класс - ИКТО_ОЗО_2013">
            <a:extLst>
              <a:ext uri="{FF2B5EF4-FFF2-40B4-BE49-F238E27FC236}">
                <a16:creationId xmlns:a16="http://schemas.microsoft.com/office/drawing/2014/main" id="{D2B2486F-A991-4D9D-8246-9C04F722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89" y="1700994"/>
            <a:ext cx="44767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219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9745" y="1621095"/>
            <a:ext cx="69464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Гипертекст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текст, содержащий ссылки на другие веб-страницы, серверы или ресурсы с возможностями выполнения переходов. </a:t>
            </a:r>
          </a:p>
        </p:txBody>
      </p:sp>
      <p:pic>
        <p:nvPicPr>
          <p:cNvPr id="1026" name="Picture 2" descr="Web-страницы и Web-сайты. 8 класс - ИКТО_ОЗО_2013">
            <a:extLst>
              <a:ext uri="{FF2B5EF4-FFF2-40B4-BE49-F238E27FC236}">
                <a16:creationId xmlns:a16="http://schemas.microsoft.com/office/drawing/2014/main" id="{D2B2486F-A991-4D9D-8246-9C04F722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89" y="1700994"/>
            <a:ext cx="44767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364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38159" y="1926140"/>
            <a:ext cx="5805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специальные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браузеру, с помощью которых создаются веб-сайты.</a:t>
            </a:r>
          </a:p>
        </p:txBody>
      </p:sp>
      <p:pic>
        <p:nvPicPr>
          <p:cNvPr id="1026" name="Picture 2" descr="Web-страницы и Web-сайты. 8 класс - ИКТО_ОЗО_2013">
            <a:extLst>
              <a:ext uri="{FF2B5EF4-FFF2-40B4-BE49-F238E27FC236}">
                <a16:creationId xmlns:a16="http://schemas.microsoft.com/office/drawing/2014/main" id="{D2B2486F-A991-4D9D-8246-9C04F722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89" y="1700994"/>
            <a:ext cx="44767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776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41344" y="1443841"/>
            <a:ext cx="70506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 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 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 структуру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-документа, позволяет задать базовые параметры веб-страницы, свойства и местоположение объектов веб-страницы. 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Web-страницы и Web-сайты. 8 класс - ИКТО_ОЗО_2013">
            <a:extLst>
              <a:ext uri="{FF2B5EF4-FFF2-40B4-BE49-F238E27FC236}">
                <a16:creationId xmlns:a16="http://schemas.microsoft.com/office/drawing/2014/main" id="{D2B2486F-A991-4D9D-8246-9C04F722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89" y="1700994"/>
            <a:ext cx="44767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125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32718" y="1918294"/>
            <a:ext cx="69385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файл с расширением 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tml</a:t>
            </a:r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файл может быть открыт в браузере как веб-страница.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Web-страницы и Web-сайты. 8 класс - ИКТО_ОЗО_2013">
            <a:extLst>
              <a:ext uri="{FF2B5EF4-FFF2-40B4-BE49-F238E27FC236}">
                <a16:creationId xmlns:a16="http://schemas.microsoft.com/office/drawing/2014/main" id="{D2B2486F-A991-4D9D-8246-9C04F722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89" y="1700994"/>
            <a:ext cx="44767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44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83693" y="2075802"/>
            <a:ext cx="66536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компоненты языка HTML —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теги</a:t>
            </a:r>
            <a: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</a:t>
            </a:r>
            <a: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их значения.</a:t>
            </a:r>
          </a:p>
        </p:txBody>
      </p:sp>
      <p:pic>
        <p:nvPicPr>
          <p:cNvPr id="2052" name="Picture 4" descr="HTML-теги - полный список, таблица тегов по разделам">
            <a:extLst>
              <a:ext uri="{FF2B5EF4-FFF2-40B4-BE49-F238E27FC236}">
                <a16:creationId xmlns:a16="http://schemas.microsoft.com/office/drawing/2014/main" id="{38496165-3110-4E0E-923C-6AE70552F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82" y="1696240"/>
            <a:ext cx="3308410" cy="330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610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9F7F77-0269-41C4-8D62-CED8857F64BF}"/>
              </a:ext>
            </a:extLst>
          </p:cNvPr>
          <p:cNvSpPr/>
          <p:nvPr/>
        </p:nvSpPr>
        <p:spPr>
          <a:xfrm>
            <a:off x="4830793" y="1304791"/>
            <a:ext cx="696151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Теги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набор специальных символов языка HTML, которые идентифицируют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-документ, определяют разделы веб-страницы и положение элементов на веб-странице.</a:t>
            </a:r>
          </a:p>
        </p:txBody>
      </p:sp>
      <p:pic>
        <p:nvPicPr>
          <p:cNvPr id="6" name="Picture 4" descr="HTML-теги - полный список, таблица тегов по разделам">
            <a:extLst>
              <a:ext uri="{FF2B5EF4-FFF2-40B4-BE49-F238E27FC236}">
                <a16:creationId xmlns:a16="http://schemas.microsoft.com/office/drawing/2014/main" id="{F3B00C50-E10C-4AE3-994C-B09C230EB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82" y="1696240"/>
            <a:ext cx="3308410" cy="330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884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D646B5-6683-4E25-8AC3-3CC910D495EF}"/>
              </a:ext>
            </a:extLst>
          </p:cNvPr>
          <p:cNvSpPr/>
          <p:nvPr/>
        </p:nvSpPr>
        <p:spPr>
          <a:xfrm>
            <a:off x="1049181" y="5484511"/>
            <a:ext cx="1007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 HTML&gt; … &lt;/HTML&gt;</a:t>
            </a:r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2A2115D-E239-4B87-B71F-49676BCBFF3A}"/>
              </a:ext>
            </a:extLst>
          </p:cNvPr>
          <p:cNvSpPr/>
          <p:nvPr/>
        </p:nvSpPr>
        <p:spPr>
          <a:xfrm>
            <a:off x="5026323" y="636672"/>
            <a:ext cx="2139352" cy="769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Теги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257D369-8579-4778-86F7-5A3247C14D40}"/>
              </a:ext>
            </a:extLst>
          </p:cNvPr>
          <p:cNvSpPr/>
          <p:nvPr/>
        </p:nvSpPr>
        <p:spPr>
          <a:xfrm>
            <a:off x="2248618" y="1878022"/>
            <a:ext cx="2777706" cy="76944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парные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C45C720-79D6-43F9-BB85-E1C087A66BAD}"/>
              </a:ext>
            </a:extLst>
          </p:cNvPr>
          <p:cNvSpPr/>
          <p:nvPr/>
        </p:nvSpPr>
        <p:spPr>
          <a:xfrm>
            <a:off x="7165675" y="1878021"/>
            <a:ext cx="3119887" cy="76944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непарные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3C6C6D-AA2B-4F89-A587-63ADACF9B6AA}"/>
              </a:ext>
            </a:extLst>
          </p:cNvPr>
          <p:cNvSpPr txBox="1"/>
          <p:nvPr/>
        </p:nvSpPr>
        <p:spPr>
          <a:xfrm>
            <a:off x="77637" y="3314363"/>
            <a:ext cx="363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ОТКРЫВАЮЩИЙ ТЕГ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5AEDB5-AD26-45E9-B873-9295E1888D3E}"/>
              </a:ext>
            </a:extLst>
          </p:cNvPr>
          <p:cNvSpPr txBox="1"/>
          <p:nvPr/>
        </p:nvSpPr>
        <p:spPr>
          <a:xfrm>
            <a:off x="4078857" y="3314363"/>
            <a:ext cx="363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ЗАКРЫВАЮЩИЙ ТЕГ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67EA4E8-53A6-4A74-8539-305BDFF6EF45}"/>
              </a:ext>
            </a:extLst>
          </p:cNvPr>
          <p:cNvSpPr/>
          <p:nvPr/>
        </p:nvSpPr>
        <p:spPr>
          <a:xfrm>
            <a:off x="597562" y="3825817"/>
            <a:ext cx="29320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 html&gt;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538A74E-CF4A-4F20-A68E-C400CBFA6213}"/>
              </a:ext>
            </a:extLst>
          </p:cNvPr>
          <p:cNvSpPr/>
          <p:nvPr/>
        </p:nvSpPr>
        <p:spPr>
          <a:xfrm>
            <a:off x="4866202" y="3834388"/>
            <a:ext cx="22074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CF1CFC6-7DCC-4196-A9D3-E87FF38D5C84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637471" y="1358431"/>
            <a:ext cx="1388852" cy="5195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35FAA61-9BA8-4C77-B06C-1F3AFA7AF25B}"/>
              </a:ext>
            </a:extLst>
          </p:cNvPr>
          <p:cNvCxnSpPr>
            <a:cxnSpLocks/>
          </p:cNvCxnSpPr>
          <p:nvPr/>
        </p:nvCxnSpPr>
        <p:spPr>
          <a:xfrm>
            <a:off x="7157045" y="1358431"/>
            <a:ext cx="1559945" cy="5195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6E39418-A911-44D8-ACF5-8BB64E6F9D4F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896373" y="2647462"/>
            <a:ext cx="363749" cy="6669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87830067-C84A-442F-99EA-439C0B717932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026323" y="2599781"/>
            <a:ext cx="871270" cy="7145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5442206-57BF-47C0-8115-3C8E223B8455}"/>
              </a:ext>
            </a:extLst>
          </p:cNvPr>
          <p:cNvSpPr/>
          <p:nvPr/>
        </p:nvSpPr>
        <p:spPr>
          <a:xfrm>
            <a:off x="597562" y="3825817"/>
            <a:ext cx="2207459" cy="849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EB4627C-59E6-4281-A03D-BC87059D68B6}"/>
              </a:ext>
            </a:extLst>
          </p:cNvPr>
          <p:cNvSpPr/>
          <p:nvPr/>
        </p:nvSpPr>
        <p:spPr>
          <a:xfrm>
            <a:off x="4793862" y="3825817"/>
            <a:ext cx="2207459" cy="849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CC2445C-E79F-4759-A8C3-D389E61341BC}"/>
              </a:ext>
            </a:extLst>
          </p:cNvPr>
          <p:cNvSpPr/>
          <p:nvPr/>
        </p:nvSpPr>
        <p:spPr>
          <a:xfrm>
            <a:off x="1004595" y="5499569"/>
            <a:ext cx="5996725" cy="849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B67BC61-55FB-4F01-A390-4C51A10C4270}"/>
              </a:ext>
            </a:extLst>
          </p:cNvPr>
          <p:cNvCxnSpPr>
            <a:cxnSpLocks/>
          </p:cNvCxnSpPr>
          <p:nvPr/>
        </p:nvCxnSpPr>
        <p:spPr>
          <a:xfrm>
            <a:off x="8725618" y="2667272"/>
            <a:ext cx="418382" cy="10632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23451E2-D77A-43F4-8074-1BFB447F7AFE}"/>
              </a:ext>
            </a:extLst>
          </p:cNvPr>
          <p:cNvSpPr txBox="1"/>
          <p:nvPr/>
        </p:nvSpPr>
        <p:spPr>
          <a:xfrm>
            <a:off x="8623369" y="3825817"/>
            <a:ext cx="178940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&lt;</a:t>
            </a:r>
            <a:r>
              <a:rPr lang="en-US" dirty="0" err="1"/>
              <a:t>br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3CCB8A1-8D0F-4A3A-A339-3C42197D73DE}"/>
              </a:ext>
            </a:extLst>
          </p:cNvPr>
          <p:cNvSpPr/>
          <p:nvPr/>
        </p:nvSpPr>
        <p:spPr>
          <a:xfrm>
            <a:off x="8579973" y="3825816"/>
            <a:ext cx="1511231" cy="849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85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5" grpId="0"/>
      <p:bldP spid="13" grpId="0"/>
      <p:bldP spid="14" grpId="0"/>
      <p:bldP spid="15" grpId="0"/>
      <p:bldP spid="36" grpId="0" animBg="1"/>
      <p:bldP spid="36" grpId="1" animBg="1"/>
      <p:bldP spid="37" grpId="0" animBg="1"/>
      <p:bldP spid="37" grpId="1" animBg="1"/>
      <p:bldP spid="38" grpId="0" animBg="1"/>
      <p:bldP spid="20" grpId="0"/>
      <p:bldP spid="21" grpId="0" animBg="1"/>
      <p:bldP spid="2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9F7F77-0269-41C4-8D62-CED8857F64BF}"/>
              </a:ext>
            </a:extLst>
          </p:cNvPr>
          <p:cNvSpPr/>
          <p:nvPr/>
        </p:nvSpPr>
        <p:spPr>
          <a:xfrm>
            <a:off x="4735902" y="920621"/>
            <a:ext cx="696151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HTML постоянно развивается. C 2014 г.  рекомендуется использовать версию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HTML5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Эта версия содержит теги </a:t>
            </a:r>
            <a:r>
              <a:rPr lang="ru-RU" sz="4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audio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4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позволяющие добавлять графические, звуковые и видеоматериалы.</a:t>
            </a:r>
          </a:p>
        </p:txBody>
      </p:sp>
      <p:pic>
        <p:nvPicPr>
          <p:cNvPr id="1026" name="Picture 2" descr="Создание сайта на HTML5 — создание html сайта">
            <a:extLst>
              <a:ext uri="{FF2B5EF4-FFF2-40B4-BE49-F238E27FC236}">
                <a16:creationId xmlns:a16="http://schemas.microsoft.com/office/drawing/2014/main" id="{7C1AC9E9-A85E-4FCA-86BA-8D7FD7B2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87" y="1975090"/>
            <a:ext cx="38100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234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6120" y="2097457"/>
            <a:ext cx="11354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HTML- 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</a:p>
        </p:txBody>
      </p:sp>
    </p:spTree>
    <p:extLst>
      <p:ext uri="{BB962C8B-B14F-4D97-AF65-F5344CB8AC3E}">
        <p14:creationId xmlns:p14="http://schemas.microsoft.com/office/powerpoint/2010/main" val="292426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file"/>
            <a:extLst>
              <a:ext uri="{FF2B5EF4-FFF2-40B4-BE49-F238E27FC236}">
                <a16:creationId xmlns:a16="http://schemas.microsoft.com/office/drawing/2014/main" id="{A2BABB5D-1993-490C-A5DC-EE0E8245B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8" y="408420"/>
            <a:ext cx="11141618" cy="479073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12E0DF-B920-4B6B-AB3A-5A34746BFCEC}"/>
              </a:ext>
            </a:extLst>
          </p:cNvPr>
          <p:cNvSpPr/>
          <p:nvPr/>
        </p:nvSpPr>
        <p:spPr>
          <a:xfrm>
            <a:off x="1204822" y="796524"/>
            <a:ext cx="1411857" cy="461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8D43D0-748A-4762-BF32-9105CEC3A069}"/>
              </a:ext>
            </a:extLst>
          </p:cNvPr>
          <p:cNvSpPr/>
          <p:nvPr/>
        </p:nvSpPr>
        <p:spPr>
          <a:xfrm>
            <a:off x="1351470" y="4613785"/>
            <a:ext cx="1440612" cy="461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6949D7E-50F5-4B1D-9678-6C1FF3F5998A}"/>
              </a:ext>
            </a:extLst>
          </p:cNvPr>
          <p:cNvSpPr/>
          <p:nvPr/>
        </p:nvSpPr>
        <p:spPr>
          <a:xfrm>
            <a:off x="114638" y="5587262"/>
            <a:ext cx="105299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</a:t>
            </a: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&lt;/</a:t>
            </a:r>
            <a:r>
              <a:rPr lang="ru-RU" sz="2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идентифицирует код как  </a:t>
            </a:r>
            <a:r>
              <a:rPr lang="ru-RU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997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file"/>
            <a:extLst>
              <a:ext uri="{FF2B5EF4-FFF2-40B4-BE49-F238E27FC236}">
                <a16:creationId xmlns:a16="http://schemas.microsoft.com/office/drawing/2014/main" id="{A2BABB5D-1993-490C-A5DC-EE0E8245B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8" y="408420"/>
            <a:ext cx="11141618" cy="479073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12E0DF-B920-4B6B-AB3A-5A34746BFCEC}"/>
              </a:ext>
            </a:extLst>
          </p:cNvPr>
          <p:cNvSpPr/>
          <p:nvPr/>
        </p:nvSpPr>
        <p:spPr>
          <a:xfrm>
            <a:off x="2071776" y="1195909"/>
            <a:ext cx="1411857" cy="461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8D43D0-748A-4762-BF32-9105CEC3A069}"/>
              </a:ext>
            </a:extLst>
          </p:cNvPr>
          <p:cNvSpPr/>
          <p:nvPr/>
        </p:nvSpPr>
        <p:spPr>
          <a:xfrm>
            <a:off x="2145098" y="2736111"/>
            <a:ext cx="1529753" cy="461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262B7D-9150-46C4-AD4D-8F68B91C33DA}"/>
              </a:ext>
            </a:extLst>
          </p:cNvPr>
          <p:cNvSpPr/>
          <p:nvPr/>
        </p:nvSpPr>
        <p:spPr>
          <a:xfrm>
            <a:off x="114638" y="5445771"/>
            <a:ext cx="117553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</a:t>
            </a:r>
            <a:r>
              <a:rPr lang="en-US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&lt;head&gt; &lt;/head&gt;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 в контейнер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&lt;/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идентифицирует код как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 веб-страницы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89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file"/>
            <a:extLst>
              <a:ext uri="{FF2B5EF4-FFF2-40B4-BE49-F238E27FC236}">
                <a16:creationId xmlns:a16="http://schemas.microsoft.com/office/drawing/2014/main" id="{A2BABB5D-1993-490C-A5DC-EE0E8245B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8" y="440224"/>
            <a:ext cx="11141618" cy="479073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12E0DF-B920-4B6B-AB3A-5A34746BFCEC}"/>
              </a:ext>
            </a:extLst>
          </p:cNvPr>
          <p:cNvSpPr/>
          <p:nvPr/>
        </p:nvSpPr>
        <p:spPr>
          <a:xfrm>
            <a:off x="2150850" y="3149372"/>
            <a:ext cx="1299716" cy="388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8D43D0-748A-4762-BF32-9105CEC3A069}"/>
              </a:ext>
            </a:extLst>
          </p:cNvPr>
          <p:cNvSpPr/>
          <p:nvPr/>
        </p:nvSpPr>
        <p:spPr>
          <a:xfrm>
            <a:off x="2150850" y="4290418"/>
            <a:ext cx="1529753" cy="388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DD4C884-94C4-4917-81AC-F6ACAF4538F9}"/>
              </a:ext>
            </a:extLst>
          </p:cNvPr>
          <p:cNvSpPr/>
          <p:nvPr/>
        </p:nvSpPr>
        <p:spPr>
          <a:xfrm>
            <a:off x="114638" y="5525224"/>
            <a:ext cx="118415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</a:t>
            </a:r>
            <a:r>
              <a:rPr lang="en-US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&lt;body&gt; &lt;/body&gt;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 в контейнер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&lt;/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идентифицирует код как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тело веб-страницы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557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file"/>
            <a:extLst>
              <a:ext uri="{FF2B5EF4-FFF2-40B4-BE49-F238E27FC236}">
                <a16:creationId xmlns:a16="http://schemas.microsoft.com/office/drawing/2014/main" id="{A2BABB5D-1993-490C-A5DC-EE0E8245B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8" y="440224"/>
            <a:ext cx="11141618" cy="479073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12E0DF-B920-4B6B-AB3A-5A34746BFCEC}"/>
              </a:ext>
            </a:extLst>
          </p:cNvPr>
          <p:cNvSpPr/>
          <p:nvPr/>
        </p:nvSpPr>
        <p:spPr>
          <a:xfrm>
            <a:off x="2915726" y="1627038"/>
            <a:ext cx="1529753" cy="388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8D43D0-748A-4762-BF32-9105CEC3A069}"/>
              </a:ext>
            </a:extLst>
          </p:cNvPr>
          <p:cNvSpPr/>
          <p:nvPr/>
        </p:nvSpPr>
        <p:spPr>
          <a:xfrm>
            <a:off x="7913295" y="1627038"/>
            <a:ext cx="1679279" cy="3885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B8804-E95F-4391-9492-3F0436A1AB57}"/>
              </a:ext>
            </a:extLst>
          </p:cNvPr>
          <p:cNvSpPr/>
          <p:nvPr/>
        </p:nvSpPr>
        <p:spPr>
          <a:xfrm>
            <a:off x="114638" y="5525224"/>
            <a:ext cx="119420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</a:t>
            </a:r>
            <a:r>
              <a:rPr lang="en-US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&lt;title&gt; &lt;/title&gt;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 в контейнер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&lt;/h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идентифицирует код как 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веб-страницы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380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275" y="324465"/>
            <a:ext cx="11507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Эту базовую структуру в простейшем виде можно наглядно показать следующим образом:</a:t>
            </a:r>
          </a:p>
        </p:txBody>
      </p:sp>
      <p:graphicFrame>
        <p:nvGraphicFramePr>
          <p:cNvPr id="5" name="Group 140">
            <a:extLst>
              <a:ext uri="{FF2B5EF4-FFF2-40B4-BE49-F238E27FC236}">
                <a16:creationId xmlns:a16="http://schemas.microsoft.com/office/drawing/2014/main" id="{76551311-6DA8-4166-8934-EA65727164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539800"/>
              </p:ext>
            </p:extLst>
          </p:nvPr>
        </p:nvGraphicFramePr>
        <p:xfrm>
          <a:off x="281796" y="1388853"/>
          <a:ext cx="11628408" cy="506322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393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08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&lt;HTML&gt; 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начало контейнера HTML-документа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&lt;HEAD&gt;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начало контейнера заголовка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28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	&lt;TITLE&gt;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начало контейнера строки – названия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	…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строка названия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28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	&lt;/TITLE&gt;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конец контейнера строки – названия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&lt;/HEAD&gt;</a:t>
                      </a:r>
                      <a:endParaRPr kumimoji="0" lang="ru-RU" alt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конец контейнера заголовка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&lt;BODY&gt;</a:t>
                      </a:r>
                      <a:endParaRPr kumimoji="0" lang="ru-RU" alt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начало контейнера тела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…</a:t>
                      </a:r>
                      <a:endParaRPr kumimoji="0" lang="ru-RU" alt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тело (всё содержимое)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	&lt;/BODY&gt;</a:t>
                      </a:r>
                      <a:endParaRPr kumimoji="0" lang="ru-RU" alt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конец контейнера тела страницы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30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</a:rPr>
                        <a:t>&lt;/HTML&gt;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конец контейнера HTML-документа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711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9F7F77-0269-41C4-8D62-CED8857F64BF}"/>
              </a:ext>
            </a:extLst>
          </p:cNvPr>
          <p:cNvSpPr/>
          <p:nvPr/>
        </p:nvSpPr>
        <p:spPr>
          <a:xfrm>
            <a:off x="537780" y="3665982"/>
            <a:ext cx="111164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расширяют возможности тегов, задают свойства объектов на веб-странице. Например, можно выровнять абзац или задать размер изображения.</a:t>
            </a:r>
          </a:p>
        </p:txBody>
      </p:sp>
      <p:pic>
        <p:nvPicPr>
          <p:cNvPr id="2052" name="Picture 4" descr="Что же такое - атрибут HTML тегов? | &lt;Путь в IT/&gt; | Яндекс Дзен">
            <a:extLst>
              <a:ext uri="{FF2B5EF4-FFF2-40B4-BE49-F238E27FC236}">
                <a16:creationId xmlns:a16="http://schemas.microsoft.com/office/drawing/2014/main" id="{B3B8145F-3290-40A4-BDF0-BC033E61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633" y="436083"/>
            <a:ext cx="7182929" cy="291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736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9F7F77-0269-41C4-8D62-CED8857F64BF}"/>
              </a:ext>
            </a:extLst>
          </p:cNvPr>
          <p:cNvSpPr/>
          <p:nvPr/>
        </p:nvSpPr>
        <p:spPr>
          <a:xfrm>
            <a:off x="199845" y="4111686"/>
            <a:ext cx="117923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атрибута определяет конкретные свойства объектов на веб-странице. Например, если для тега используется атрибут выравнивания, то он может иметь значение </a:t>
            </a:r>
            <a:r>
              <a:rPr lang="ru-RU" sz="3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Атрибуты и их значения записываются внутри открывающего тега</a:t>
            </a:r>
          </a:p>
        </p:txBody>
      </p:sp>
      <p:pic>
        <p:nvPicPr>
          <p:cNvPr id="2052" name="Picture 4" descr="Что же такое - атрибут HTML тегов? | &lt;Путь в IT/&gt; | Яндекс Дзен">
            <a:extLst>
              <a:ext uri="{FF2B5EF4-FFF2-40B4-BE49-F238E27FC236}">
                <a16:creationId xmlns:a16="http://schemas.microsoft.com/office/drawing/2014/main" id="{B3B8145F-3290-40A4-BDF0-BC033E61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633" y="436083"/>
            <a:ext cx="7182929" cy="291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0A0EAA-92C3-439E-94F1-6F61C1D77DE7}"/>
              </a:ext>
            </a:extLst>
          </p:cNvPr>
          <p:cNvSpPr/>
          <p:nvPr/>
        </p:nvSpPr>
        <p:spPr>
          <a:xfrm>
            <a:off x="3674853" y="1009290"/>
            <a:ext cx="3278038" cy="4399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57C890-A1DC-41C0-877E-B4279687EE58}"/>
              </a:ext>
            </a:extLst>
          </p:cNvPr>
          <p:cNvSpPr/>
          <p:nvPr/>
        </p:nvSpPr>
        <p:spPr>
          <a:xfrm>
            <a:off x="7151300" y="1009290"/>
            <a:ext cx="2089977" cy="4399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21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9F7F77-0269-41C4-8D62-CED8857F64BF}"/>
              </a:ext>
            </a:extLst>
          </p:cNvPr>
          <p:cNvSpPr/>
          <p:nvPr/>
        </p:nvSpPr>
        <p:spPr>
          <a:xfrm>
            <a:off x="537780" y="3665982"/>
            <a:ext cx="111164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расширяют возможности тегов, задают свойства объектов на веб-странице. Например, можно выровнять абзац или задать размер изображения.</a:t>
            </a:r>
          </a:p>
        </p:txBody>
      </p:sp>
      <p:pic>
        <p:nvPicPr>
          <p:cNvPr id="2052" name="Picture 4" descr="Что же такое - атрибут HTML тегов? | &lt;Путь в IT/&gt; | Яндекс Дзен">
            <a:extLst>
              <a:ext uri="{FF2B5EF4-FFF2-40B4-BE49-F238E27FC236}">
                <a16:creationId xmlns:a16="http://schemas.microsoft.com/office/drawing/2014/main" id="{B3B8145F-3290-40A4-BDF0-BC033E61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633" y="436083"/>
            <a:ext cx="7182929" cy="291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363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21142" y="889843"/>
            <a:ext cx="75199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свойством гипертекста является способность соединять в единое целое информацию, представленную в цифровой форме (текст, аудио-и видеофайлы, графику, анимацию,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-документы). Главным при этом становится указание на то, что с чем и каким образом должно быть связано.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295B19C-ADEC-4209-BBC2-3162B6297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8" t="4787" r="15079"/>
          <a:stretch/>
        </p:blipFill>
        <p:spPr bwMode="auto">
          <a:xfrm>
            <a:off x="150917" y="1819071"/>
            <a:ext cx="3954016" cy="30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081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2059" y="1269222"/>
            <a:ext cx="75199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веб-страницах такие связи реализуются с помощью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гиперссылок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Гиперссылка состоит из двух частей: </a:t>
            </a: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указателя ссылки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адресной части ссылки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295B19C-ADEC-4209-BBC2-3162B6297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8" t="4787" r="15079"/>
          <a:stretch/>
        </p:blipFill>
        <p:spPr bwMode="auto">
          <a:xfrm>
            <a:off x="150917" y="1819071"/>
            <a:ext cx="3954016" cy="30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3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21142" y="1751536"/>
            <a:ext cx="75199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Указатель ссылки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то, что мы видим на веб-странице (текст или рисунок).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Текстовый указатель обычно выделяется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синим цветом и подчеркиванием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295B19C-ADEC-4209-BBC2-3162B6297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8" t="4787" r="15079"/>
          <a:stretch/>
        </p:blipFill>
        <p:spPr bwMode="auto">
          <a:xfrm>
            <a:off x="150917" y="1819071"/>
            <a:ext cx="3954016" cy="30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4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312" y="785471"/>
            <a:ext cx="11459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оформлении гиперссылок рекомендуется следовать правилам: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259AE9-5375-45D2-B059-BDE97452FEFD}"/>
              </a:ext>
            </a:extLst>
          </p:cNvPr>
          <p:cNvSpPr/>
          <p:nvPr/>
        </p:nvSpPr>
        <p:spPr>
          <a:xfrm>
            <a:off x="1122345" y="1495590"/>
            <a:ext cx="6865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должна быть легко узнаваема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E89FE5A-C4E5-4EB7-A50C-645B892C250D}"/>
              </a:ext>
            </a:extLst>
          </p:cNvPr>
          <p:cNvSpPr/>
          <p:nvPr/>
        </p:nvSpPr>
        <p:spPr>
          <a:xfrm>
            <a:off x="1122345" y="2418106"/>
            <a:ext cx="10603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не должна нарушать целостность текста. Лишние ссылки мешают чтению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E56A716-70E5-4CB2-B827-F33554F80A9C}"/>
              </a:ext>
            </a:extLst>
          </p:cNvPr>
          <p:cNvSpPr/>
          <p:nvPr/>
        </p:nvSpPr>
        <p:spPr>
          <a:xfrm>
            <a:off x="1122345" y="3771510"/>
            <a:ext cx="10603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текстовому указателю ссылки должно быть понятно, куда она ведет. Текст под ссылкой не должен быть длинным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89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1308" y="949252"/>
            <a:ext cx="114192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каким принципам можно разделить сайты на группы?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93BD31-1265-4686-B544-9F7C6129A5F4}"/>
              </a:ext>
            </a:extLst>
          </p:cNvPr>
          <p:cNvSpPr/>
          <p:nvPr/>
        </p:nvSpPr>
        <p:spPr>
          <a:xfrm>
            <a:off x="631308" y="1916493"/>
            <a:ext cx="114192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веб-сайты могут быть: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Презентационные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Онлайн-сервисы 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магазины </a:t>
            </a:r>
          </a:p>
        </p:txBody>
      </p:sp>
    </p:spTree>
    <p:extLst>
      <p:ext uri="{BB962C8B-B14F-4D97-AF65-F5344CB8AC3E}">
        <p14:creationId xmlns:p14="http://schemas.microsoft.com/office/powerpoint/2010/main" val="225279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6" y="880241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каким принципам можно разделить сайты на группы?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93BD31-1265-4686-B544-9F7C6129A5F4}"/>
              </a:ext>
            </a:extLst>
          </p:cNvPr>
          <p:cNvSpPr/>
          <p:nvPr/>
        </p:nvSpPr>
        <p:spPr>
          <a:xfrm>
            <a:off x="386366" y="1859340"/>
            <a:ext cx="114192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технологии создания веб-сайты могут быть: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Статические 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</a:p>
        </p:txBody>
      </p:sp>
    </p:spTree>
    <p:extLst>
      <p:ext uri="{BB962C8B-B14F-4D97-AF65-F5344CB8AC3E}">
        <p14:creationId xmlns:p14="http://schemas.microsoft.com/office/powerpoint/2010/main" val="37807295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6" y="887393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каким принципам можно разделить сайты на группы?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93BD31-1265-4686-B544-9F7C6129A5F4}"/>
              </a:ext>
            </a:extLst>
          </p:cNvPr>
          <p:cNvSpPr/>
          <p:nvPr/>
        </p:nvSpPr>
        <p:spPr>
          <a:xfrm>
            <a:off x="386366" y="1787098"/>
            <a:ext cx="114192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взаимодействию пользователя с ресурсами веб-сайты могут быть: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Пассивные</a:t>
            </a:r>
          </a:p>
          <a:p>
            <a:pPr marL="1431925" indent="-266700">
              <a:buFont typeface="Arial" panose="020B0604020202020204" pitchFamily="34" charset="0"/>
              <a:buChar char="•"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</a:p>
        </p:txBody>
      </p:sp>
    </p:spTree>
    <p:extLst>
      <p:ext uri="{BB962C8B-B14F-4D97-AF65-F5344CB8AC3E}">
        <p14:creationId xmlns:p14="http://schemas.microsoft.com/office/powerpoint/2010/main" val="773369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6" y="901979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язык используется при создании веб-страниц?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D46AED-A0B6-40EA-ACFA-56A64AE1435C}"/>
              </a:ext>
            </a:extLst>
          </p:cNvPr>
          <p:cNvSpPr/>
          <p:nvPr/>
        </p:nvSpPr>
        <p:spPr>
          <a:xfrm>
            <a:off x="386366" y="1984942"/>
            <a:ext cx="110843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Веб-страница  представляет  собой  гипертекстовый  документ,  созданный  на  языке 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(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Language 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—язык разметки гипертекста).</a:t>
            </a:r>
          </a:p>
        </p:txBody>
      </p:sp>
    </p:spTree>
    <p:extLst>
      <p:ext uri="{BB962C8B-B14F-4D97-AF65-F5344CB8AC3E}">
        <p14:creationId xmlns:p14="http://schemas.microsoft.com/office/powerpoint/2010/main" val="372076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3721" y="956405"/>
            <a:ext cx="840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  структуру имеет 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html-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D46AED-A0B6-40EA-ACFA-56A64AE1435C}"/>
              </a:ext>
            </a:extLst>
          </p:cNvPr>
          <p:cNvSpPr/>
          <p:nvPr/>
        </p:nvSpPr>
        <p:spPr>
          <a:xfrm>
            <a:off x="253721" y="1755129"/>
            <a:ext cx="110843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  HTML  описывает  структуру 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-документа,  позволяет  задать  базовые  параметры  веб-страницы,  свойства  и  местоположение  объектов  веб-страницы.</a:t>
            </a:r>
          </a:p>
        </p:txBody>
      </p:sp>
      <p:pic>
        <p:nvPicPr>
          <p:cNvPr id="8" name="Рисунок 7">
            <a:hlinkClick r:id="rId3" action="ppaction://hlinkfile"/>
            <a:extLst>
              <a:ext uri="{FF2B5EF4-FFF2-40B4-BE49-F238E27FC236}">
                <a16:creationId xmlns:a16="http://schemas.microsoft.com/office/drawing/2014/main" id="{47E37BE7-22BE-4FCC-92B8-45E367751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065" y="3509455"/>
            <a:ext cx="6596713" cy="283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2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5" y="946652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  такое  теги?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D46AED-A0B6-40EA-ACFA-56A64AE1435C}"/>
              </a:ext>
            </a:extLst>
          </p:cNvPr>
          <p:cNvSpPr/>
          <p:nvPr/>
        </p:nvSpPr>
        <p:spPr>
          <a:xfrm>
            <a:off x="386365" y="2291116"/>
            <a:ext cx="110843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Теги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набор  специальных  символов  языка  HTML,  которые  идентифицируют 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-документ, определяют  разделы  веб-страницы  и  положение элементов на веб-странице.</a:t>
            </a:r>
          </a:p>
        </p:txBody>
      </p:sp>
    </p:spTree>
    <p:extLst>
      <p:ext uri="{BB962C8B-B14F-4D97-AF65-F5344CB8AC3E}">
        <p14:creationId xmlns:p14="http://schemas.microsoft.com/office/powerpoint/2010/main" val="49760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5" y="946652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  такое  атрибуты?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D46AED-A0B6-40EA-ACFA-56A64AE1435C}"/>
              </a:ext>
            </a:extLst>
          </p:cNvPr>
          <p:cNvSpPr/>
          <p:nvPr/>
        </p:nvSpPr>
        <p:spPr>
          <a:xfrm>
            <a:off x="386365" y="2291116"/>
            <a:ext cx="110843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расширяют  возможности  тегов,  задают  свойства  объектов на веб-странице. Например, можно 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выровнять абзац или задать размер изображения.</a:t>
            </a:r>
          </a:p>
        </p:txBody>
      </p:sp>
    </p:spTree>
    <p:extLst>
      <p:ext uri="{BB962C8B-B14F-4D97-AF65-F5344CB8AC3E}">
        <p14:creationId xmlns:p14="http://schemas.microsoft.com/office/powerpoint/2010/main" val="60548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5" y="946652"/>
            <a:ext cx="11419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  чего  служат  гиперссылки?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1728" y="248519"/>
            <a:ext cx="2523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D46AED-A0B6-40EA-ACFA-56A64AE1435C}"/>
              </a:ext>
            </a:extLst>
          </p:cNvPr>
          <p:cNvSpPr/>
          <p:nvPr/>
        </p:nvSpPr>
        <p:spPr>
          <a:xfrm>
            <a:off x="386365" y="2291116"/>
            <a:ext cx="101637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Гипертекст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текст, содержащий ссылки на другие веб-страницы, серверы или ресурсы с возможностями выполнения переходов. </a:t>
            </a:r>
          </a:p>
        </p:txBody>
      </p:sp>
    </p:spTree>
    <p:extLst>
      <p:ext uri="{BB962C8B-B14F-4D97-AF65-F5344CB8AC3E}">
        <p14:creationId xmlns:p14="http://schemas.microsoft.com/office/powerpoint/2010/main" val="202415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366" y="2895267"/>
            <a:ext cx="114192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6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27805" y="1948183"/>
            <a:ext cx="49261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val="3692924664"/>
      </p:ext>
    </p:extLst>
  </p:cSld>
  <p:clrMapOvr>
    <a:masterClrMapping/>
  </p:clrMapOvr>
</p:sld>
</file>

<file path=ppt/theme/theme1.xml><?xml version="1.0" encoding="utf-8"?>
<a:theme xmlns:a="http://schemas.openxmlformats.org/drawingml/2006/main" name="10 клас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F398725A-3045-4C76-AF41-63DFC29E806C}" vid="{84899BC4-3BCA-4052-8A12-8C7A5549CF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1591</TotalTime>
  <Words>1027</Words>
  <Application>Microsoft Office PowerPoint</Application>
  <PresentationFormat>Широкоэкранный</PresentationFormat>
  <Paragraphs>126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10 класс</vt:lpstr>
      <vt:lpstr>Основные понятия в веб-конструировании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Молявко</dc:creator>
  <cp:lastModifiedBy>Александр Молявко</cp:lastModifiedBy>
  <cp:revision>101</cp:revision>
  <dcterms:created xsi:type="dcterms:W3CDTF">2020-08-31T06:30:14Z</dcterms:created>
  <dcterms:modified xsi:type="dcterms:W3CDTF">2022-11-09T15:10:39Z</dcterms:modified>
</cp:coreProperties>
</file>