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60" r:id="rId7"/>
    <p:sldId id="261" r:id="rId8"/>
    <p:sldId id="262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294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450CB-E4CE-408C-8168-C2E0EB407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F3966FC-2DE1-49D2-99A6-F982B4B92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6B2CC5E-F106-4CCB-9981-BA4BCED6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A64DEB-1D59-4E2A-9817-FA9338B9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4C8050-ADB2-4D01-9952-41014023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86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4CE45D-7E74-4203-86C2-CA17B2A7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C11757-6434-4971-873F-F2A264C5F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58265B-02AA-4550-93A5-50546227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4CD98B0-4B9A-4AC6-9A14-EFE8A062A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6956E9-2C0E-4CD7-81E3-F2652D49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3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B6BC77-5B19-48A8-B0DD-55F1F5987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7ECD965-912E-4B67-B227-A1F52E1C9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760221-DC06-42A3-8D50-6B38E7F3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0A312B-CE64-4A04-9C05-14CF2C9B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8F1081-4D53-456F-92B5-77063661D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557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38654F-F98D-46DE-BFC9-B8FAE066E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5B1DDB-85FF-492E-B6D8-E704E30D4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CCDBAA1-DCEA-4050-BB03-EA5C6B1BE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B7CA5C-1A43-4D86-8F09-7B3E5AFA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103060C-5930-4D2A-9CB9-68A709152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D2EB513-3138-470D-B78C-F935C794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42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3BC03C-79A1-471B-9F44-00CE9B36B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7F22D39-5BAB-4D13-A2C7-AC64F5606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18CA283-6842-4CC2-8021-A75EEB532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920530D-65A1-4551-BA3C-1B1956179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FDECB94-9917-40BD-BE61-D398116AF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F8FB6E9-0FD2-410B-A6FB-DF745EF3C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D260945-0828-4927-BBE6-7F264C6BD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3DBEEDC-7831-482E-B3FC-E79629783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72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509033-FAEC-4355-B8C5-C6D80698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C8323C-C6F5-43A8-A3DD-CC36D724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CF1F1DE-6A6D-48B0-B72B-43C4C5DC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E274F43-5F23-43C7-A437-3A0DED58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41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1617419-3AA3-4B11-8D2C-73AAA5A70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55FF2C6-E43D-45FE-8612-0300E1F5A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0620F3E-CF91-4F13-8F39-7883B3E8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52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87C69F-AA96-4158-955E-97DBEDB1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7407D4-AE5B-422E-992C-108257468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86BD923-EC8F-4703-BAF0-0779032D3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9629BE-FA1B-413F-9CD8-984656C31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42D84E0-CA41-4C60-8221-F40893DAA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0A91AD3-7447-4AD8-A482-4190417A4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816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FBF8A9-A044-4EC5-9026-6F4DBF5B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C9067EE-E0D3-4C32-B1F3-EB2D82214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F20EE27-8AE9-49EB-9C6D-7F5FD946D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80A3055-17F6-4895-BA0C-4443E6818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5643105-C376-4463-BEF9-75F8E7868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45916CF-A570-4D52-BF9B-C165AF073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004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1FAFA8-A077-4C35-9E4B-CCA67DE3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6917DAB-593C-4FE1-ADF5-901674E03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91A0032-12B6-4FD7-8092-70A9FD88A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E26FA4F-8AED-4B36-9EBE-C8CFF8CC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81360AD-2E97-45DB-9D05-B1AAB9A8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74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A94E01E-3FF8-45DA-A1CE-2D84C194A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C30E02E-6A0C-470E-A2D9-BC2B24B1E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3580183-5E01-459A-9420-955C719F2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00B433-4F66-4A9D-9D89-69B4DB89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3D7C5E2-89FC-4F8D-993D-E99F69AA7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6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0A256B-65DA-40F6-83EE-1027F037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96638AD-0A65-4646-9F8A-D2C8FA5FB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E4B2093-241D-46FF-A9F1-B4D518350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6EB3B-A980-4088-8865-C2314D275C59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E968349-69A6-4EDE-9A32-89041AFB3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9230A9-8813-47CE-B922-A691EF3F9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9DF90-9B6D-4ACB-8442-8C486883A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44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3DC4FC-FA7B-4677-BB2B-12286BA3B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5463" y="2583526"/>
            <a:ext cx="9144000" cy="9296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РАЦИОНАЛЬНЫЕ ЧИСЛА В ЖИЗНИ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7457D11-D123-401D-A713-50F60DC32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3497" y="4221410"/>
            <a:ext cx="4239125" cy="1655762"/>
          </a:xfrm>
        </p:spPr>
        <p:txBody>
          <a:bodyPr/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Клекарева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Петровна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D8443BC-9F39-4835-B0CC-DBF2060E2C3E}"/>
              </a:ext>
            </a:extLst>
          </p:cNvPr>
          <p:cNvSpPr txBox="1"/>
          <p:nvPr/>
        </p:nvSpPr>
        <p:spPr>
          <a:xfrm>
            <a:off x="2645211" y="478205"/>
            <a:ext cx="6545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учреждение образования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школа №22 г. Могилева»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6B87C52-DFDE-4089-BF98-A1254C5C119D}"/>
              </a:ext>
            </a:extLst>
          </p:cNvPr>
          <p:cNvSpPr txBox="1"/>
          <p:nvPr/>
        </p:nvSpPr>
        <p:spPr>
          <a:xfrm>
            <a:off x="5355069" y="5877172"/>
            <a:ext cx="1104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Могилев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2025 </a:t>
            </a:r>
            <a:r>
              <a:rPr lang="ru-RU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103907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3DC4FC-FA7B-4677-BB2B-12286BA3B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17220"/>
            <a:ext cx="9144000" cy="49688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 И ЖИЗНЬ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7457D11-D123-401D-A713-50F60DC32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486" y="714454"/>
            <a:ext cx="9144000" cy="1655762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Определим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тему и цель урока: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E30F3DB-B96F-4A5E-BFF4-71B1348E0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746250"/>
            <a:ext cx="3324225" cy="18097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0BCD1DA-60CD-4043-9088-A49B32211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47" y="1746250"/>
            <a:ext cx="3914775" cy="180975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56E1AAF-3803-42A8-8ED5-1B113BED5F92}"/>
              </a:ext>
            </a:extLst>
          </p:cNvPr>
          <p:cNvSpPr/>
          <p:nvPr/>
        </p:nvSpPr>
        <p:spPr>
          <a:xfrm>
            <a:off x="4256567" y="4676765"/>
            <a:ext cx="73292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Цель: </a:t>
            </a:r>
            <a:r>
              <a:rPr lang="ru-RU" sz="3200" dirty="0" smtClean="0"/>
              <a:t>закрепление  навыка решения практико-ориентированных задач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8932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7457D11-D123-401D-A713-50F60DC32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400" y="1015713"/>
            <a:ext cx="10668000" cy="6197887"/>
          </a:xfrm>
        </p:spPr>
        <p:txBody>
          <a:bodyPr>
            <a:normAutofit/>
          </a:bodyPr>
          <a:lstStyle/>
          <a:p>
            <a:pPr marL="457200" lvl="0" indent="-457200" algn="l">
              <a:buFont typeface="Arial" pitchFamily="34" charset="0"/>
              <a:buChar char="•"/>
            </a:pPr>
            <a:r>
              <a:rPr lang="ru-RU" sz="2800" dirty="0"/>
              <a:t>обобщить и систематизировать знания по теме «Рациональные числа»;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ru-RU" sz="2800" dirty="0"/>
              <a:t>научиться применять математические знания в реальной жизни;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ru-RU" sz="2800" dirty="0"/>
              <a:t>закрепить умение решать практические задачи с рациональными числами;</a:t>
            </a:r>
          </a:p>
          <a:p>
            <a:pPr algn="l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482523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176A130-9C5E-489F-BA65-434D34305650}"/>
              </a:ext>
            </a:extLst>
          </p:cNvPr>
          <p:cNvSpPr txBox="1"/>
          <p:nvPr/>
        </p:nvSpPr>
        <p:spPr>
          <a:xfrm>
            <a:off x="3895259" y="481648"/>
            <a:ext cx="327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урока</a:t>
            </a:r>
          </a:p>
        </p:txBody>
      </p:sp>
    </p:spTree>
    <p:extLst>
      <p:ext uri="{BB962C8B-B14F-4D97-AF65-F5344CB8AC3E}">
        <p14:creationId xmlns:p14="http://schemas.microsoft.com/office/powerpoint/2010/main" val="19055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2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МОЗГОВОЙ ШТУРМ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00" y="901700"/>
            <a:ext cx="11188700" cy="52752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b="1" dirty="0" smtClean="0"/>
              <a:t>Наименьшее натуральное число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 smtClean="0"/>
              <a:t>Число </a:t>
            </a:r>
            <a:r>
              <a:rPr lang="ru-RU" b="1" dirty="0"/>
              <a:t>противоположное -5 </a:t>
            </a:r>
            <a:r>
              <a:rPr lang="ru-RU" b="1" dirty="0" smtClean="0"/>
              <a:t>? 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 smtClean="0"/>
              <a:t>Сотая </a:t>
            </a:r>
            <a:r>
              <a:rPr lang="ru-RU" b="1" dirty="0"/>
              <a:t>часть числа 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Чему равно 10</a:t>
            </a:r>
            <a:r>
              <a:rPr lang="ru-RU" b="1" baseline="30000" dirty="0"/>
              <a:t>2</a:t>
            </a:r>
            <a:r>
              <a:rPr lang="ru-RU" b="1" dirty="0"/>
              <a:t> 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Расстояние от начала отсчета до </a:t>
            </a:r>
            <a:r>
              <a:rPr lang="ru-RU" b="1" dirty="0" smtClean="0"/>
              <a:t>числа </a:t>
            </a:r>
            <a:r>
              <a:rPr lang="ru-RU" b="1" dirty="0"/>
              <a:t>на координатной прямой 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Сумма двух противоположных чисел 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Модуль числа -10 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Какое число получается при умножении двух отрицательных чисел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Число меньше нуля называют </a:t>
            </a:r>
            <a:r>
              <a:rPr lang="ru-RU" b="1" dirty="0" smtClean="0"/>
              <a:t>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b="1" dirty="0"/>
              <a:t>Какое число не является ни положительным, ни отрицательным ?</a:t>
            </a:r>
            <a:endParaRPr lang="ru-RU" b="1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b="1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b="1" dirty="0"/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 smtClean="0"/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 smtClean="0"/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 smtClean="0"/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 smtClean="0"/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endParaRPr lang="ru-RU" dirty="0" smtClean="0"/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21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89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ОТВЕТЫ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155700"/>
            <a:ext cx="7467600" cy="50212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sz="2200" b="1" dirty="0"/>
              <a:t>Наименьшее натуральное число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Число противоположное -5 ? 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Сотая часть числа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Чему равно 10</a:t>
            </a:r>
            <a:r>
              <a:rPr lang="ru-RU" sz="2200" b="1" baseline="30000" dirty="0"/>
              <a:t>2</a:t>
            </a:r>
            <a:r>
              <a:rPr lang="ru-RU" sz="2200" b="1" dirty="0"/>
              <a:t>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Расстояние от начала отсчета до числа на координатной прямой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Сумма двух противоположных чисел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Модуль числа -10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Какое число получается при умножении двух отрицательных чисел?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Число меньше нуля называют ?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200" b="1" dirty="0"/>
              <a:t>Какое число не является ни положительным, ни отрицательным ?</a:t>
            </a:r>
            <a:endParaRPr lang="ru-RU" sz="22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9398000" y="1092199"/>
            <a:ext cx="2438400" cy="5021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1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5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ПРОЦЕНТ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100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МОДУЛЬ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0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10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1600" b="1" dirty="0" smtClean="0">
                <a:solidFill>
                  <a:srgbClr val="FF0000"/>
                </a:solidFill>
              </a:rPr>
              <a:t>ПОЛОЖИТЕЛЬНОЕ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1600" b="1" dirty="0" smtClean="0">
                <a:solidFill>
                  <a:srgbClr val="FF0000"/>
                </a:solidFill>
              </a:rPr>
              <a:t>ОТРИЦАТЕЛЬНОЕ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ru-RU" sz="2000" b="1" dirty="0" smtClean="0">
                <a:solidFill>
                  <a:srgbClr val="FF0000"/>
                </a:solidFill>
              </a:rPr>
              <a:t>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384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xmlns="" id="{20F17DDB-BC2B-43AD-A587-7961F5135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4436904"/>
                  </p:ext>
                </p:extLst>
              </p:nvPr>
            </p:nvGraphicFramePr>
            <p:xfrm>
              <a:off x="761342" y="2414874"/>
              <a:ext cx="10299703" cy="107762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253574">
                      <a:extLst>
                        <a:ext uri="{9D8B030D-6E8A-4147-A177-3AD203B41FA5}">
                          <a16:colId xmlns:a16="http://schemas.microsoft.com/office/drawing/2014/main" xmlns="" val="3347308103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2331652658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711865177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2731664654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2163463730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1865010378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2188596531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="" val="62389646"/>
                        </a:ext>
                      </a:extLst>
                    </a:gridCol>
                  </a:tblGrid>
                  <a:tr h="5266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Дата</a:t>
                          </a:r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05.02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06.02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07.02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08.02</a:t>
                          </a:r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09.02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="" val="736245602"/>
                      </a:ext>
                    </a:extLst>
                  </a:tr>
                  <a:tr h="5510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Температура</a:t>
                          </a:r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−3°</m:t>
                                </m:r>
                              </m:oMath>
                            </m:oMathPara>
                          </a14:m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−3°</m:t>
                                </m:r>
                              </m:oMath>
                            </m:oMathPara>
                          </a14:m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−11°</m:t>
                                </m:r>
                              </m:oMath>
                            </m:oMathPara>
                          </a14:m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−12°</m:t>
                                </m:r>
                              </m:oMath>
                            </m:oMathPara>
                          </a14:m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−13°</m:t>
                                </m:r>
                              </m:oMath>
                            </m:oMathPara>
                          </a14:m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−10°</m:t>
                                </m:r>
                              </m:oMath>
                            </m:oMathPara>
                          </a14:m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2800" kern="100">
                                    <a:effectLst/>
                                    <a:latin typeface="Cambria Math"/>
                                  </a:rPr>
                                  <m:t>−11°</m:t>
                                </m:r>
                              </m:oMath>
                            </m:oMathPara>
                          </a14:m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="" val="15802669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F17DDB-BC2B-43AD-A587-7961F5135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4436904"/>
                  </p:ext>
                </p:extLst>
              </p:nvPr>
            </p:nvGraphicFramePr>
            <p:xfrm>
              <a:off x="761342" y="2414874"/>
              <a:ext cx="10299703" cy="107762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25357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347308103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331652658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11865177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31664654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163463730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65010378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188596531"/>
                        </a:ext>
                      </a:extLst>
                    </a:gridCol>
                    <a:gridCol w="114944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62389646"/>
                        </a:ext>
                      </a:extLst>
                    </a:gridCol>
                  </a:tblGrid>
                  <a:tr h="5266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Дата</a:t>
                          </a:r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05.02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06.02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07.02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08.02</a:t>
                          </a:r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09.02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11.02</a:t>
                          </a:r>
                          <a:endParaRPr lang="ru-RU" sz="2800" kern="10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736245602"/>
                      </a:ext>
                    </a:extLst>
                  </a:tr>
                  <a:tr h="5510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8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Температура</a:t>
                          </a:r>
                          <a:endParaRPr lang="ru-RU" sz="2800" kern="100" dirty="0">
                            <a:effectLst/>
                            <a:latin typeface="Times New Roman" panose="02020603050405020304" pitchFamily="18" charset="0"/>
                            <a:ea typeface="Aptos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97340" t="-113187" r="-602128" b="-16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95767" t="-113187" r="-498942" b="-16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97872" t="-113187" r="-401596" b="-16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95238" t="-113187" r="-299471" b="-16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598404" t="-113187" r="-201064" b="-16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694709" t="-113187" r="-100000" b="-16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798936" t="-113187" r="-532" b="-164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5802669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D2E7B47-2DEF-4C59-8CC7-8585A9A36CD6}"/>
              </a:ext>
            </a:extLst>
          </p:cNvPr>
          <p:cNvSpPr txBox="1"/>
          <p:nvPr/>
        </p:nvSpPr>
        <p:spPr>
          <a:xfrm>
            <a:off x="977901" y="846047"/>
            <a:ext cx="944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представлена температура воздуха в городе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Могилеве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05.02.2025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11.02.2025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31B8646-6388-458E-8C15-7B1B3CDEBA99}"/>
              </a:ext>
            </a:extLst>
          </p:cNvPr>
          <p:cNvSpPr/>
          <p:nvPr/>
        </p:nvSpPr>
        <p:spPr>
          <a:xfrm>
            <a:off x="2540000" y="4229665"/>
            <a:ext cx="9436100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Найдите среднесуточную температуру воздуха в г. </a:t>
            </a:r>
            <a:r>
              <a:rPr lang="ru-RU" sz="2400" b="1" kern="100" dirty="0" smtClean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Могилеве </a:t>
            </a:r>
            <a:r>
              <a:rPr lang="ru-RU" sz="2400" b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период с </a:t>
            </a:r>
            <a:r>
              <a:rPr lang="ru-RU" sz="2400" b="1" kern="100" dirty="0" smtClean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05.02.2025 </a:t>
            </a:r>
            <a:r>
              <a:rPr lang="ru-RU" sz="2400" b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по </a:t>
            </a:r>
            <a:r>
              <a:rPr lang="ru-RU" sz="2400" b="1" kern="100" dirty="0" smtClean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11.02.2025</a:t>
            </a:r>
            <a:endParaRPr lang="ru-RU" sz="2400" b="1" kern="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158" y="442645"/>
            <a:ext cx="6730012" cy="59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9E0C3B2-E20C-4EC6-91C8-B1ECE8520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7" t="33229" r="27337" b="23694"/>
          <a:stretch/>
        </p:blipFill>
        <p:spPr>
          <a:xfrm>
            <a:off x="1826339" y="932795"/>
            <a:ext cx="4081125" cy="42308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4F96A86-E430-4AED-B8AD-34006C2EC2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5" t="33055" r="26074" b="22205"/>
          <a:stretch/>
        </p:blipFill>
        <p:spPr>
          <a:xfrm>
            <a:off x="6979920" y="932795"/>
            <a:ext cx="4081125" cy="42308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438A263-E6D2-48E2-8D1F-3361279F3DBF}"/>
              </a:ext>
            </a:extLst>
          </p:cNvPr>
          <p:cNvSpPr txBox="1"/>
          <p:nvPr/>
        </p:nvSpPr>
        <p:spPr>
          <a:xfrm>
            <a:off x="2219254" y="476290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Горячая вода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210273C-C487-4360-846D-B101BAF82388}"/>
              </a:ext>
            </a:extLst>
          </p:cNvPr>
          <p:cNvSpPr txBox="1"/>
          <p:nvPr/>
        </p:nvSpPr>
        <p:spPr>
          <a:xfrm>
            <a:off x="7548831" y="469285"/>
            <a:ext cx="1639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Холодная вода</a:t>
            </a:r>
          </a:p>
        </p:txBody>
      </p:sp>
    </p:spTree>
    <p:extLst>
      <p:ext uri="{BB962C8B-B14F-4D97-AF65-F5344CB8AC3E}">
        <p14:creationId xmlns:p14="http://schemas.microsoft.com/office/powerpoint/2010/main" val="28196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3DC4FC-FA7B-4677-BB2B-12286BA3B5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7457D11-D123-401D-A713-50F60DC32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609124"/>
            <a:ext cx="9457734" cy="37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7"/>
          <a:stretch/>
        </p:blipFill>
        <p:spPr>
          <a:xfrm>
            <a:off x="1892300" y="476290"/>
            <a:ext cx="9334500" cy="485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4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CFE96F8-BB9F-4122-BF56-CB9EB92B3F60}"/>
              </a:ext>
            </a:extLst>
          </p:cNvPr>
          <p:cNvSpPr/>
          <p:nvPr/>
        </p:nvSpPr>
        <p:spPr>
          <a:xfrm>
            <a:off x="2859464" y="10695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BBA70A5-233A-4179-A955-D0EEBA900A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5" b="6815"/>
          <a:stretch/>
        </p:blipFill>
        <p:spPr>
          <a:xfrm>
            <a:off x="2006600" y="476290"/>
            <a:ext cx="9144000" cy="5100320"/>
          </a:xfrm>
          <a:prstGeom prst="rect">
            <a:avLst/>
          </a:prstGeom>
        </p:spPr>
      </p:pic>
      <p:sp>
        <p:nvSpPr>
          <p:cNvPr id="2" name="Пятно 1 1"/>
          <p:cNvSpPr/>
          <p:nvPr/>
        </p:nvSpPr>
        <p:spPr>
          <a:xfrm>
            <a:off x="6019800" y="2907725"/>
            <a:ext cx="228600" cy="237450"/>
          </a:xfrm>
          <a:prstGeom prst="irregularSeal1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6464300" y="2941400"/>
            <a:ext cx="228600" cy="237450"/>
          </a:xfrm>
          <a:prstGeom prst="irregularSeal1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ятно 1 6"/>
          <p:cNvSpPr/>
          <p:nvPr/>
        </p:nvSpPr>
        <p:spPr>
          <a:xfrm>
            <a:off x="6019800" y="3403025"/>
            <a:ext cx="228600" cy="237450"/>
          </a:xfrm>
          <a:prstGeom prst="irregularSeal1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ятно 1 7"/>
          <p:cNvSpPr/>
          <p:nvPr/>
        </p:nvSpPr>
        <p:spPr>
          <a:xfrm>
            <a:off x="6654800" y="3644325"/>
            <a:ext cx="228600" cy="237450"/>
          </a:xfrm>
          <a:prstGeom prst="irregularSeal1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2650" y="541635"/>
            <a:ext cx="6950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Домашнее задание: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160" y="1464965"/>
            <a:ext cx="3972480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9901" y="2967335"/>
            <a:ext cx="5952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урок!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340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260</Words>
  <Application>Microsoft Office PowerPoint</Application>
  <PresentationFormat>Произвольный</PresentationFormat>
  <Paragraphs>80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РАЦИОНАЛЬНЫЕ ЧИСЛА В ЖИЗНИ</vt:lpstr>
      <vt:lpstr>ЗАДАЧА  И ЖИЗНЬ</vt:lpstr>
      <vt:lpstr>Презентация PowerPoint</vt:lpstr>
      <vt:lpstr>МОЗГОВОЙ ШТУРМ</vt:lpstr>
      <vt:lpstr>ОТВЕТЫ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</dc:title>
  <dc:creator>Александр Закусило</dc:creator>
  <cp:lastModifiedBy>Вика</cp:lastModifiedBy>
  <cp:revision>26</cp:revision>
  <dcterms:created xsi:type="dcterms:W3CDTF">2024-02-11T09:37:19Z</dcterms:created>
  <dcterms:modified xsi:type="dcterms:W3CDTF">2025-03-16T04:22:29Z</dcterms:modified>
</cp:coreProperties>
</file>