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0" r:id="rId4"/>
    <p:sldId id="257" r:id="rId5"/>
    <p:sldId id="258" r:id="rId6"/>
    <p:sldId id="261" r:id="rId7"/>
    <p:sldId id="259" r:id="rId8"/>
    <p:sldId id="262" r:id="rId9"/>
    <p:sldId id="264" r:id="rId10"/>
    <p:sldId id="263" r:id="rId11"/>
    <p:sldId id="265" r:id="rId12"/>
    <p:sldId id="267" r:id="rId13"/>
    <p:sldId id="268" r:id="rId14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64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468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684584" y="1484784"/>
            <a:ext cx="8208912" cy="3384377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Задачи </a:t>
            </a:r>
            <a:b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на применение </a:t>
            </a:r>
            <a:b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дробей</a:t>
            </a:r>
            <a:endParaRPr lang="uk-UA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Проверка домашнего задания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b="1" u="sng" dirty="0" smtClean="0"/>
                  <a:t>Задание 257</a:t>
                </a:r>
              </a:p>
              <a:p>
                <a:pPr marL="0" indent="0">
                  <a:buNone/>
                </a:pPr>
                <a:r>
                  <a:rPr lang="ru-RU" b="1" dirty="0" smtClean="0"/>
                  <a:t>Решение:</a:t>
                </a:r>
              </a:p>
              <a:p>
                <a:pPr marL="0" indent="0">
                  <a:buNone/>
                </a:pPr>
                <a:r>
                  <a:rPr lang="ru-RU" b="1" dirty="0" smtClean="0"/>
                  <a:t>1) 1 -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1" i="1" dirty="0" smtClean="0"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ru-RU" b="1" i="1" dirty="0" smtClean="0">
                            <a:latin typeface="Cambria Math"/>
                          </a:rPr>
                          <m:t>𝟓</m:t>
                        </m:r>
                      </m:den>
                    </m:f>
                    <m:r>
                      <a:rPr lang="ru-RU" b="1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b="1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1" i="1" smtClean="0"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ru-RU" b="1" i="1" smtClean="0">
                            <a:latin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ru-RU" b="1" dirty="0" smtClean="0"/>
                  <a:t> - тетрадей осталось.</a:t>
                </a:r>
              </a:p>
              <a:p>
                <a:pPr marL="0" indent="0">
                  <a:buNone/>
                </a:pPr>
                <a:r>
                  <a:rPr lang="ru-RU" b="1" dirty="0" smtClean="0"/>
                  <a:t>2) 30:3</a:t>
                </a:r>
                <a14:m>
                  <m:oMath xmlns:m="http://schemas.openxmlformats.org/officeDocument/2006/math">
                    <m:r>
                      <a:rPr lang="ru-RU" b="1" i="1" smtClean="0">
                        <a:latin typeface="Cambria Math"/>
                        <a:ea typeface="Cambria Math"/>
                      </a:rPr>
                      <m:t>∙</m:t>
                    </m:r>
                  </m:oMath>
                </a14:m>
                <a:r>
                  <a:rPr lang="ru-RU" b="1" dirty="0" smtClean="0"/>
                  <a:t>5=50(т)- было в начале года.</a:t>
                </a:r>
              </a:p>
              <a:p>
                <a:pPr marL="0" indent="0">
                  <a:buNone/>
                </a:pPr>
                <a:r>
                  <a:rPr lang="ru-RU" b="1" dirty="0" smtClean="0"/>
                  <a:t>Ответ: 50 тетрадей </a:t>
                </a: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2"/>
                <a:stretch>
                  <a:fillRect l="-3017" t="-12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Объект 3"/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b="1" u="sng" dirty="0" smtClean="0"/>
                  <a:t>Задание 258</a:t>
                </a:r>
              </a:p>
              <a:p>
                <a:pPr marL="0" indent="0">
                  <a:buNone/>
                </a:pPr>
                <a:r>
                  <a:rPr lang="ru-RU" b="1" dirty="0" smtClean="0"/>
                  <a:t>Решение:</a:t>
                </a:r>
              </a:p>
              <a:p>
                <a:pPr marL="0" indent="0">
                  <a:buNone/>
                </a:pPr>
                <a:r>
                  <a:rPr lang="ru-RU" b="1" dirty="0" smtClean="0"/>
                  <a:t>1)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1" i="1" smtClean="0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ru-RU" b="1" i="1" smtClean="0">
                            <a:latin typeface="Cambria Math"/>
                          </a:rPr>
                          <m:t>𝟑𝟎</m:t>
                        </m:r>
                      </m:den>
                    </m:f>
                    <m:r>
                      <a:rPr lang="ru-RU" b="1" i="1" smtClean="0">
                        <a:latin typeface="Cambria Math"/>
                        <a:ea typeface="Cambria Math"/>
                      </a:rPr>
                      <m:t>+</m:t>
                    </m:r>
                    <m:f>
                      <m:fPr>
                        <m:ctrlPr>
                          <a:rPr lang="ru-RU" b="1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ru-RU" b="1" i="1" smtClean="0">
                            <a:latin typeface="Cambria Math"/>
                            <a:ea typeface="Cambria Math"/>
                          </a:rPr>
                          <m:t>𝟏</m:t>
                        </m:r>
                      </m:num>
                      <m:den>
                        <m:r>
                          <a:rPr lang="ru-RU" b="1" i="1" smtClean="0">
                            <a:latin typeface="Cambria Math"/>
                            <a:ea typeface="Cambria Math"/>
                          </a:rPr>
                          <m:t>𝟒𝟓</m:t>
                        </m:r>
                      </m:den>
                    </m:f>
                    <m:r>
                      <a:rPr lang="ru-RU" b="1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ru-RU" b="1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ru-RU" b="1" i="1" smtClean="0">
                            <a:latin typeface="Cambria Math"/>
                            <a:ea typeface="Cambria Math"/>
                          </a:rPr>
                          <m:t>𝟑</m:t>
                        </m:r>
                      </m:num>
                      <m:den>
                        <m:r>
                          <a:rPr lang="ru-RU" b="1" i="1" smtClean="0">
                            <a:latin typeface="Cambria Math"/>
                            <a:ea typeface="Cambria Math"/>
                          </a:rPr>
                          <m:t>𝟗𝟎</m:t>
                        </m:r>
                      </m:den>
                    </m:f>
                    <m:r>
                      <a:rPr lang="ru-RU" b="1" i="1" smtClean="0">
                        <a:latin typeface="Cambria Math"/>
                        <a:ea typeface="Cambria Math"/>
                      </a:rPr>
                      <m:t>+</m:t>
                    </m:r>
                    <m:f>
                      <m:fPr>
                        <m:ctrlPr>
                          <a:rPr lang="ru-RU" b="1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ru-RU" b="1" i="1" smtClean="0">
                            <a:latin typeface="Cambria Math"/>
                            <a:ea typeface="Cambria Math"/>
                          </a:rPr>
                          <m:t>𝟐</m:t>
                        </m:r>
                      </m:num>
                      <m:den>
                        <m:r>
                          <a:rPr lang="ru-RU" b="1" i="1" smtClean="0">
                            <a:latin typeface="Cambria Math"/>
                            <a:ea typeface="Cambria Math"/>
                          </a:rPr>
                          <m:t>𝟗𝟎</m:t>
                        </m:r>
                      </m:den>
                    </m:f>
                    <m:r>
                      <a:rPr lang="ru-RU" b="1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ru-RU" b="1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ru-RU" b="1" i="1" smtClean="0">
                            <a:latin typeface="Cambria Math"/>
                            <a:ea typeface="Cambria Math"/>
                          </a:rPr>
                          <m:t>𝟓</m:t>
                        </m:r>
                      </m:num>
                      <m:den>
                        <m:r>
                          <a:rPr lang="ru-RU" b="1" i="1" smtClean="0">
                            <a:latin typeface="Cambria Math"/>
                            <a:ea typeface="Cambria Math"/>
                          </a:rPr>
                          <m:t>𝟗𝟎</m:t>
                        </m:r>
                      </m:den>
                    </m:f>
                    <m:r>
                      <a:rPr lang="ru-RU" b="1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ru-RU" b="1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ru-RU" b="1" i="1" smtClean="0">
                            <a:latin typeface="Cambria Math"/>
                            <a:ea typeface="Cambria Math"/>
                          </a:rPr>
                          <m:t>𝟏</m:t>
                        </m:r>
                      </m:num>
                      <m:den>
                        <m:r>
                          <a:rPr lang="ru-RU" b="1" i="1" smtClean="0">
                            <a:latin typeface="Cambria Math"/>
                            <a:ea typeface="Cambria Math"/>
                          </a:rPr>
                          <m:t>𝟏𝟖</m:t>
                        </m:r>
                      </m:den>
                    </m:f>
                  </m:oMath>
                </a14:m>
                <a:endParaRPr lang="ru-RU" b="1" dirty="0" smtClean="0"/>
              </a:p>
              <a:p>
                <a:pPr marL="0" indent="0">
                  <a:buNone/>
                </a:pPr>
                <a:r>
                  <a:rPr lang="ru-RU" b="1" dirty="0" smtClean="0"/>
                  <a:t>2) 1</a:t>
                </a:r>
                <a14:m>
                  <m:oMath xmlns:m="http://schemas.openxmlformats.org/officeDocument/2006/math">
                    <m:r>
                      <a:rPr lang="ru-RU" b="1" i="1">
                        <a:latin typeface="Cambria Math"/>
                        <a:ea typeface="Cambria Math"/>
                      </a:rPr>
                      <m:t>:</m:t>
                    </m:r>
                    <m:r>
                      <a:rPr lang="ru-RU" b="1" i="1" smtClean="0">
                        <a:latin typeface="Cambria Math"/>
                        <a:ea typeface="Cambria Math"/>
                      </a:rPr>
                      <m:t>𝟏</m:t>
                    </m:r>
                    <m:r>
                      <a:rPr lang="ru-RU" b="1" i="1" smtClean="0">
                        <a:latin typeface="Cambria Math"/>
                        <a:ea typeface="Cambria Math"/>
                      </a:rPr>
                      <m:t>∙</m:t>
                    </m:r>
                  </m:oMath>
                </a14:m>
                <a:r>
                  <a:rPr lang="ru-RU" b="1" dirty="0" smtClean="0"/>
                  <a:t>18 = 18(д)</a:t>
                </a:r>
              </a:p>
              <a:p>
                <a:pPr marL="0" indent="0">
                  <a:buNone/>
                </a:pPr>
                <a:r>
                  <a:rPr lang="ru-RU" b="1" dirty="0" smtClean="0"/>
                  <a:t>Ответ: на 18 дней</a:t>
                </a:r>
                <a:endParaRPr lang="ru-RU" b="1" dirty="0"/>
              </a:p>
            </p:txBody>
          </p:sp>
        </mc:Choice>
        <mc:Fallback xmlns="">
          <p:sp>
            <p:nvSpPr>
              <p:cNvPr id="4" name="Объект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3"/>
                <a:stretch>
                  <a:fillRect l="-3172" t="-12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305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79512" y="1196752"/>
            <a:ext cx="8784976" cy="3793158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6000" b="1" dirty="0"/>
              <a:t>Математику уже затем учить надо, что она ум в порядок приводит. </a:t>
            </a:r>
            <a:r>
              <a:rPr lang="ru-RU" sz="5400" b="1" dirty="0" smtClean="0"/>
              <a:t/>
            </a:r>
            <a:br>
              <a:rPr lang="ru-RU" sz="5400" b="1" dirty="0" smtClean="0"/>
            </a:br>
            <a:r>
              <a:rPr lang="ru-RU" sz="3100" dirty="0" smtClean="0"/>
              <a:t>(</a:t>
            </a:r>
            <a:r>
              <a:rPr lang="ru-RU" sz="3100" dirty="0"/>
              <a:t>М.В. Ломоносов) </a:t>
            </a:r>
            <a:endParaRPr lang="ru-RU" dirty="0"/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966539" y="419114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dirty="0"/>
              <a:t>Решите анаграмму: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2564904"/>
            <a:ext cx="4038600" cy="3556992"/>
          </a:xfrm>
        </p:spPr>
        <p:txBody>
          <a:bodyPr>
            <a:normAutofit/>
          </a:bodyPr>
          <a:lstStyle/>
          <a:p>
            <a:r>
              <a:rPr lang="ru-RU" sz="3600" b="1" dirty="0"/>
              <a:t>ЕЛОЦЕ  </a:t>
            </a:r>
            <a:r>
              <a:rPr lang="ru-RU" sz="3600" b="1" dirty="0" smtClean="0"/>
              <a:t>ЛОСИЧ -</a:t>
            </a:r>
          </a:p>
          <a:p>
            <a:r>
              <a:rPr lang="ru-RU" sz="3600" b="1" dirty="0" smtClean="0"/>
              <a:t>МЕЗНАТЕНАЛЬ  -</a:t>
            </a:r>
          </a:p>
          <a:p>
            <a:r>
              <a:rPr lang="ru-RU" sz="3600" b="1" dirty="0" smtClean="0"/>
              <a:t>ЛИСЬЧТЕЛИ -</a:t>
            </a:r>
            <a:endParaRPr lang="ru-RU" sz="3600" b="1" dirty="0"/>
          </a:p>
          <a:p>
            <a:r>
              <a:rPr lang="ru-RU" sz="3600" b="1" dirty="0"/>
              <a:t>СТЬЧА  </a:t>
            </a:r>
            <a:r>
              <a:rPr lang="ru-RU" sz="3600" b="1" dirty="0" smtClean="0"/>
              <a:t>ЛАСИЧ -</a:t>
            </a:r>
            <a:endParaRPr lang="ru-RU" sz="36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564904"/>
            <a:ext cx="4038600" cy="3701008"/>
          </a:xfrm>
        </p:spPr>
        <p:txBody>
          <a:bodyPr/>
          <a:lstStyle/>
          <a:p>
            <a:r>
              <a:rPr lang="ru-RU" sz="3600" b="1" dirty="0" smtClean="0"/>
              <a:t>ЦЕЛОЕ  </a:t>
            </a:r>
            <a:r>
              <a:rPr lang="ru-RU" sz="3600" b="1" dirty="0"/>
              <a:t>ЧИСЛО</a:t>
            </a:r>
          </a:p>
          <a:p>
            <a:r>
              <a:rPr lang="ru-RU" sz="3600" b="1" dirty="0" smtClean="0"/>
              <a:t>ЗНАМЕНАТЕЛЬ</a:t>
            </a:r>
          </a:p>
          <a:p>
            <a:r>
              <a:rPr lang="ru-RU" sz="3600" b="1" dirty="0" smtClean="0"/>
              <a:t> ЧИСЛИТЕЛЬ</a:t>
            </a:r>
          </a:p>
          <a:p>
            <a:r>
              <a:rPr lang="ru-RU" sz="3600" b="1" dirty="0" smtClean="0"/>
              <a:t>  </a:t>
            </a:r>
            <a:r>
              <a:rPr lang="ru-RU" sz="3600" b="1" dirty="0"/>
              <a:t>ЧАСТЬ </a:t>
            </a:r>
            <a:r>
              <a:rPr lang="ru-RU" sz="3600" b="1" dirty="0" smtClean="0"/>
              <a:t>ЧИСЛА</a:t>
            </a:r>
            <a:endParaRPr lang="ru-RU" sz="36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956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99695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«Если вы хотите научиться плавать, то смело входите в воду, а если хотите научиться решать задачи, то решайте их!»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(Д</a:t>
            </a:r>
            <a:r>
              <a:rPr lang="ru-RU" dirty="0"/>
              <a:t>. </a:t>
            </a:r>
            <a:r>
              <a:rPr lang="ru-RU" dirty="0" smtClean="0"/>
              <a:t>Пойа)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938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Ответьте пожалуйста на вопросы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1484784"/>
            <a:ext cx="8208912" cy="4525963"/>
          </a:xfrm>
        </p:spPr>
        <p:txBody>
          <a:bodyPr>
            <a:normAutofit fontScale="92500"/>
          </a:bodyPr>
          <a:lstStyle/>
          <a:p>
            <a:pPr lvl="0"/>
            <a:r>
              <a:rPr lang="ru-RU" dirty="0"/>
              <a:t>Как называется элемент дроби, стоящий над чертой, под чертой.</a:t>
            </a:r>
          </a:p>
          <a:p>
            <a:pPr lvl="0"/>
            <a:r>
              <a:rPr lang="ru-RU" dirty="0"/>
              <a:t>Что значит сократить дробь?</a:t>
            </a:r>
          </a:p>
          <a:p>
            <a:pPr lvl="0"/>
            <a:r>
              <a:rPr lang="ru-RU" dirty="0"/>
              <a:t>Для того чтобы сравнить дроби с разными знаменателями нужно…</a:t>
            </a:r>
          </a:p>
          <a:p>
            <a:pPr lvl="0"/>
            <a:r>
              <a:rPr lang="ru-RU" dirty="0"/>
              <a:t>Назвать дробь, соответствующую данному предложению.</a:t>
            </a:r>
            <a:r>
              <a:rPr lang="ru-RU" i="1" dirty="0"/>
              <a:t> </a:t>
            </a:r>
            <a:endParaRPr lang="ru-RU" b="1" dirty="0"/>
          </a:p>
          <a:p>
            <a:pPr marL="0" indent="0">
              <a:buNone/>
            </a:pPr>
            <a:r>
              <a:rPr lang="ru-RU" i="1" dirty="0"/>
              <a:t> </a:t>
            </a:r>
            <a:endParaRPr lang="ru-RU" dirty="0"/>
          </a:p>
          <a:p>
            <a:pPr marL="0" lvl="0" indent="0">
              <a:buNone/>
            </a:pPr>
            <a:r>
              <a:rPr lang="ru-RU" dirty="0"/>
              <a:t>Торт разрезан на 8 кусков. Виктория Петровна  съела 3 из них. Какую часть торта съела Виктория Петровна ?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256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24744"/>
            <a:ext cx="6336704" cy="41764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Задание 1</a:t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В </a:t>
            </a:r>
            <a:r>
              <a:rPr lang="ru-RU" dirty="0"/>
              <a:t>коробке лежит 18 мячей. Из них 1/3 желтые. Сколько жёлтых мячей лежит в коробке? 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373820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24744"/>
            <a:ext cx="6336704" cy="41764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Задание 2</a:t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/>
              <a:t>В  конкурсе участвовали 35  девочек, что составляет 7/12 всех  участников. Сколько всего участников  конкурса? 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108936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332656"/>
            <a:ext cx="6063583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Физкультминутка</a:t>
            </a:r>
            <a:endParaRPr lang="ru-RU" sz="3600" dirty="0" smtClean="0"/>
          </a:p>
          <a:p>
            <a:r>
              <a:rPr lang="ru-RU" sz="3600" dirty="0" smtClean="0"/>
              <a:t>Одолела </a:t>
            </a:r>
            <a:r>
              <a:rPr lang="ru-RU" sz="3600" dirty="0"/>
              <a:t>нас дремота, </a:t>
            </a:r>
          </a:p>
          <a:p>
            <a:r>
              <a:rPr lang="ru-RU" sz="3600" dirty="0"/>
              <a:t>Шевельнуться неохота.</a:t>
            </a:r>
          </a:p>
          <a:p>
            <a:r>
              <a:rPr lang="ru-RU" sz="3600" dirty="0" smtClean="0"/>
              <a:t>Ну-ка,  делайте со мною </a:t>
            </a:r>
          </a:p>
          <a:p>
            <a:r>
              <a:rPr lang="ru-RU" sz="3600" dirty="0" smtClean="0"/>
              <a:t>Упражнение такое:</a:t>
            </a:r>
          </a:p>
          <a:p>
            <a:r>
              <a:rPr lang="ru-RU" sz="3600" dirty="0" smtClean="0"/>
              <a:t>Раз – поднялись, потянулись,</a:t>
            </a:r>
            <a:br>
              <a:rPr lang="ru-RU" sz="3600" dirty="0" smtClean="0"/>
            </a:br>
            <a:r>
              <a:rPr lang="ru-RU" sz="3600" dirty="0" smtClean="0"/>
              <a:t>Два – нагнулись, разогнулись,</a:t>
            </a:r>
            <a:br>
              <a:rPr lang="ru-RU" sz="3600" dirty="0" smtClean="0"/>
            </a:br>
            <a:r>
              <a:rPr lang="ru-RU" sz="3600" dirty="0" smtClean="0"/>
              <a:t>Три – в ладоши три хлопка</a:t>
            </a:r>
            <a:br>
              <a:rPr lang="ru-RU" sz="3600" dirty="0" smtClean="0"/>
            </a:br>
            <a:r>
              <a:rPr lang="ru-RU" sz="3600" dirty="0" smtClean="0"/>
              <a:t>Головою три кивка. 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55094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39552" y="1094631"/>
                <a:ext cx="3744416" cy="5851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dirty="0"/>
                  <a:t>Вариант 1</a:t>
                </a:r>
                <a:endParaRPr lang="ru-RU" dirty="0"/>
              </a:p>
              <a:p>
                <a:r>
                  <a:rPr lang="ru-RU" dirty="0"/>
                  <a:t> </a:t>
                </a:r>
              </a:p>
              <a:p>
                <a:pPr marL="342900" lvl="0" indent="-342900">
                  <a:buAutoNum type="arabicPeriod"/>
                </a:pPr>
                <a:r>
                  <a:rPr lang="ru-RU" dirty="0" smtClean="0"/>
                  <a:t>Собрали </a:t>
                </a:r>
                <a:r>
                  <a:rPr lang="ru-RU" dirty="0"/>
                  <a:t>40 кг моркови. В школу отправили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i="1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ru-RU" i="1">
                            <a:latin typeface="Cambria Math"/>
                          </a:rPr>
                          <m:t>8</m:t>
                        </m:r>
                      </m:den>
                    </m:f>
                    <m:r>
                      <a:rPr lang="ru-RU" i="1">
                        <a:latin typeface="Cambria Math"/>
                      </a:rPr>
                      <m:t>  </m:t>
                    </m:r>
                  </m:oMath>
                </a14:m>
                <a:r>
                  <a:rPr lang="ru-RU" dirty="0"/>
                  <a:t>всей моркови. Сколько кг моркови отправили в школу? </a:t>
                </a:r>
                <a:endParaRPr lang="ru-RU" dirty="0" smtClean="0"/>
              </a:p>
              <a:p>
                <a:pPr lvl="0"/>
                <a:endParaRPr lang="ru-RU" dirty="0"/>
              </a:p>
              <a:p>
                <a:pPr lvl="0"/>
                <a:r>
                  <a:rPr lang="ru-RU" dirty="0" smtClean="0"/>
                  <a:t>2. В </a:t>
                </a:r>
                <a:r>
                  <a:rPr lang="ru-RU" dirty="0"/>
                  <a:t>первый день туристы прошли 60 км, что составило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ru-RU" i="1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ru-RU" i="1">
                        <a:latin typeface="Cambria Math"/>
                      </a:rPr>
                      <m:t> </m:t>
                    </m:r>
                  </m:oMath>
                </a14:m>
                <a:r>
                  <a:rPr lang="ru-RU" dirty="0"/>
                  <a:t>  всего пути. Сколько км планировали пройти туристы </a:t>
                </a:r>
                <a:r>
                  <a:rPr lang="ru-RU" dirty="0" smtClean="0"/>
                  <a:t>?</a:t>
                </a:r>
              </a:p>
              <a:p>
                <a:pPr lvl="0"/>
                <a:endParaRPr lang="ru-RU" dirty="0"/>
              </a:p>
              <a:p>
                <a:pPr lvl="0"/>
                <a:r>
                  <a:rPr lang="ru-RU" dirty="0" smtClean="0"/>
                  <a:t>3. Велосипедист </a:t>
                </a:r>
                <a:r>
                  <a:rPr lang="ru-RU" dirty="0"/>
                  <a:t>проехал 56 км. При этом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ru-RU" i="1">
                            <a:latin typeface="Cambria Math"/>
                          </a:rPr>
                          <m:t>  8</m:t>
                        </m:r>
                      </m:den>
                    </m:f>
                    <m:r>
                      <a:rPr lang="ru-RU" i="1">
                        <a:latin typeface="Cambria Math"/>
                      </a:rPr>
                      <m:t> </m:t>
                    </m:r>
                  </m:oMath>
                </a14:m>
                <a:r>
                  <a:rPr lang="ru-RU" dirty="0"/>
                  <a:t>его пути проходила через лес,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ru-RU" i="1"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r>
                  <a:rPr lang="ru-RU" dirty="0"/>
                  <a:t>— через поле, остальной путь — по шоссе. Сколько километров велосипедист  ехал лесом, полем, по шоссе?</a:t>
                </a: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094631"/>
                <a:ext cx="3744416" cy="5851089"/>
              </a:xfrm>
              <a:prstGeom prst="rect">
                <a:avLst/>
              </a:prstGeom>
              <a:blipFill rotWithShape="1">
                <a:blip r:embed="rId2"/>
                <a:stretch>
                  <a:fillRect l="-1466" t="-521" r="-17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932040" y="1094631"/>
                <a:ext cx="3744416" cy="49032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dirty="0" smtClean="0"/>
                  <a:t>Вариант </a:t>
                </a:r>
                <a:r>
                  <a:rPr lang="ru-RU" b="1" dirty="0"/>
                  <a:t>2</a:t>
                </a:r>
                <a:endParaRPr lang="ru-RU" dirty="0"/>
              </a:p>
              <a:p>
                <a:r>
                  <a:rPr lang="ru-RU" b="1" dirty="0"/>
                  <a:t> </a:t>
                </a:r>
                <a:endParaRPr lang="ru-RU" dirty="0"/>
              </a:p>
              <a:p>
                <a:pPr marL="342900" lvl="0" indent="-342900" fontAlgn="base">
                  <a:buAutoNum type="arabicPeriod"/>
                </a:pPr>
                <a:r>
                  <a:rPr lang="ru-RU" dirty="0" smtClean="0"/>
                  <a:t>В  </a:t>
                </a:r>
                <a:r>
                  <a:rPr lang="ru-RU" dirty="0"/>
                  <a:t>классе 24 ученика.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ru-RU" b="0" i="1" smtClean="0">
                            <a:latin typeface="Cambria Math"/>
                          </a:rPr>
                          <m:t>8</m:t>
                        </m:r>
                      </m:den>
                    </m:f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класса составляют девочки. Сколько девочек  в  классе</a:t>
                </a:r>
                <a:r>
                  <a:rPr lang="ru-RU" dirty="0" smtClean="0"/>
                  <a:t>?</a:t>
                </a:r>
              </a:p>
              <a:p>
                <a:pPr lvl="0" fontAlgn="base"/>
                <a:endParaRPr lang="ru-RU" dirty="0"/>
              </a:p>
              <a:p>
                <a:pPr lvl="0" fontAlgn="base"/>
                <a:r>
                  <a:rPr lang="ru-RU" dirty="0" smtClean="0"/>
                  <a:t>2. На </a:t>
                </a:r>
                <a:r>
                  <a:rPr lang="ru-RU" dirty="0"/>
                  <a:t>стоянке 28 автомобилей «Жигули», что составляет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b="0" i="1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ru-RU" b="0" i="1" smtClean="0"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r>
                  <a:rPr lang="ru-RU" dirty="0" smtClean="0"/>
                  <a:t> </a:t>
                </a:r>
                <a:r>
                  <a:rPr lang="ru-RU" dirty="0"/>
                  <a:t>всех автомобилей.  Сколько всего автомобилей на стоянке</a:t>
                </a:r>
                <a:r>
                  <a:rPr lang="ru-RU" dirty="0" smtClean="0"/>
                  <a:t>?</a:t>
                </a:r>
              </a:p>
              <a:p>
                <a:pPr lvl="0" fontAlgn="base"/>
                <a:endParaRPr lang="ru-RU" dirty="0"/>
              </a:p>
              <a:p>
                <a:pPr lvl="0"/>
                <a:r>
                  <a:rPr lang="ru-RU" dirty="0" smtClean="0"/>
                  <a:t>3. В </a:t>
                </a:r>
                <a:r>
                  <a:rPr lang="ru-RU" dirty="0"/>
                  <a:t>корзине лежат 72 яблока. Из них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ru-RU" i="1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ru-RU" dirty="0"/>
                  <a:t> зеленые,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ru-RU" i="1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ru-RU" dirty="0"/>
                  <a:t> желтые, остальные красные. Сколько в корзине красных яблок?</a:t>
                </a: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1094631"/>
                <a:ext cx="3744416" cy="4903202"/>
              </a:xfrm>
              <a:prstGeom prst="rect">
                <a:avLst/>
              </a:prstGeom>
              <a:blipFill rotWithShape="1">
                <a:blip r:embed="rId3"/>
                <a:stretch>
                  <a:fillRect l="-1303" t="-622" r="-11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102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Текст 3"/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467544" y="1772816"/>
                <a:ext cx="5486400" cy="804862"/>
              </a:xfrm>
            </p:spPr>
            <p:txBody>
              <a:bodyPr>
                <a:noAutofit/>
              </a:bodyPr>
              <a:lstStyle/>
              <a:p>
                <a:r>
                  <a:rPr lang="ru-RU" sz="3600" b="1" dirty="0" smtClean="0"/>
                  <a:t>Домашнее задание : Глава 3, </a:t>
                </a:r>
                <a14:m>
                  <m:oMath xmlns:m="http://schemas.openxmlformats.org/officeDocument/2006/math">
                    <m:r>
                      <a:rPr lang="ru-RU" sz="3600" b="1" i="1" smtClean="0">
                        <a:latin typeface="Cambria Math"/>
                      </a:rPr>
                      <m:t>§ </m:t>
                    </m:r>
                    <m:r>
                      <a:rPr lang="ru-RU" sz="3600" b="1" i="1" smtClean="0">
                        <a:latin typeface="Cambria Math"/>
                      </a:rPr>
                      <m:t>𝟏𝟎</m:t>
                    </m:r>
                    <m:r>
                      <a:rPr lang="ru-RU" sz="3600" b="1" i="1" smtClean="0">
                        <a:latin typeface="Cambria Math"/>
                      </a:rPr>
                      <m:t>,  № </m:t>
                    </m:r>
                    <m:r>
                      <a:rPr lang="ru-RU" sz="3600" b="1" i="1" smtClean="0">
                        <a:latin typeface="Cambria Math"/>
                      </a:rPr>
                      <m:t>𝟐𝟓𝟗</m:t>
                    </m:r>
                  </m:oMath>
                </a14:m>
                <a:endParaRPr lang="ru-RU" sz="3600" b="1" dirty="0" smtClean="0"/>
              </a:p>
              <a:p>
                <a:endParaRPr lang="ru-RU" sz="3600" b="1" dirty="0" smtClean="0"/>
              </a:p>
              <a:p>
                <a:r>
                  <a:rPr lang="ru-RU" sz="3600" b="1" dirty="0" smtClean="0"/>
                  <a:t>По желанию</a:t>
                </a:r>
              </a:p>
              <a:p>
                <a:r>
                  <a:rPr lang="ru-RU" sz="3600" b="1" dirty="0" smtClean="0"/>
                  <a:t>Придумать  свой вариант задачи на </a:t>
                </a:r>
                <a:r>
                  <a:rPr lang="ru-RU" sz="3600" b="1" smtClean="0"/>
                  <a:t>применение дробей</a:t>
                </a:r>
                <a:endParaRPr lang="ru-RU" sz="3600" b="1" dirty="0"/>
              </a:p>
            </p:txBody>
          </p:sp>
        </mc:Choice>
        <mc:Fallback>
          <p:sp>
            <p:nvSpPr>
              <p:cNvPr id="4" name="Текст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467544" y="1772816"/>
                <a:ext cx="5486400" cy="804862"/>
              </a:xfrm>
              <a:blipFill rotWithShape="1">
                <a:blip r:embed="rId2"/>
                <a:stretch>
                  <a:fillRect l="-3444" t="-11364" r="-444" b="-458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904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196752"/>
            <a:ext cx="51125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/>
              <a:t>СПАСИБО ЗА  ВНИМАНИЕ!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54402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239</Words>
  <Application>Microsoft Office PowerPoint</Application>
  <PresentationFormat>Экран (4:3)</PresentationFormat>
  <Paragraphs>58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Тема Office</vt:lpstr>
      <vt:lpstr>Специальное оформление</vt:lpstr>
      <vt:lpstr>Задачи  на применение  дробей</vt:lpstr>
      <vt:lpstr>Проверка домашнего задания</vt:lpstr>
      <vt:lpstr>Математику уже затем учить надо, что она ум в порядок приводит.  (М.В. Ломоносов) </vt:lpstr>
      <vt:lpstr>Решите анаграмму: </vt:lpstr>
      <vt:lpstr>«Если вы хотите научиться плавать, то смело входите в воду, а если хотите научиться решать задачи, то решайте их!»  (Д. Пойа) </vt:lpstr>
      <vt:lpstr>Ответьте пожалуйста на вопросы</vt:lpstr>
      <vt:lpstr>Задание 1   В коробке лежит 18 мячей. Из них 1/3 желтые. Сколько жёлтых мячей лежит в коробке? </vt:lpstr>
      <vt:lpstr>Задание 2   В  конкурсе участвовали 35  девочек, что составляет 7/12 всех  участников. Сколько всего участников  конкурса?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Вика</cp:lastModifiedBy>
  <cp:revision>21</cp:revision>
  <dcterms:created xsi:type="dcterms:W3CDTF">2009-01-08T12:15:48Z</dcterms:created>
  <dcterms:modified xsi:type="dcterms:W3CDTF">2025-04-14T03:43:04Z</dcterms:modified>
</cp:coreProperties>
</file>